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18"/>
  </p:notesMasterIdLst>
  <p:sldIdLst>
    <p:sldId id="256" r:id="rId3"/>
    <p:sldId id="301" r:id="rId4"/>
    <p:sldId id="303" r:id="rId5"/>
    <p:sldId id="324" r:id="rId6"/>
    <p:sldId id="304" r:id="rId7"/>
    <p:sldId id="318" r:id="rId8"/>
    <p:sldId id="325" r:id="rId9"/>
    <p:sldId id="320" r:id="rId10"/>
    <p:sldId id="319" r:id="rId11"/>
    <p:sldId id="322" r:id="rId12"/>
    <p:sldId id="302" r:id="rId13"/>
    <p:sldId id="323" r:id="rId14"/>
    <p:sldId id="321" r:id="rId15"/>
    <p:sldId id="295" r:id="rId16"/>
    <p:sldId id="29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95D1"/>
    <a:srgbClr val="212121"/>
    <a:srgbClr val="D2E4F4"/>
    <a:srgbClr val="8CBAE2"/>
    <a:srgbClr val="F2C811"/>
    <a:srgbClr val="FF5757"/>
    <a:srgbClr val="E2F0D9"/>
    <a:srgbClr val="FFF2CC"/>
    <a:srgbClr val="BFBFBF"/>
    <a:srgbClr val="4D9C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09" autoAdjust="0"/>
    <p:restoredTop sz="82780" autoAdjust="0"/>
  </p:normalViewPr>
  <p:slideViewPr>
    <p:cSldViewPr snapToGrid="0">
      <p:cViewPr varScale="1">
        <p:scale>
          <a:sx n="99" d="100"/>
          <a:sy n="99" d="100"/>
        </p:scale>
        <p:origin x="864" y="78"/>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0EF2-7028-489F-85D8-FE86CD7CF2A0}" type="datetimeFigureOut">
              <a:rPr lang="en-US" smtClean="0"/>
              <a:t>8/10/2017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283FAC-A721-45A3-BBDE-EAF2B09B7CD9}" type="slidenum">
              <a:rPr lang="en-US" smtClean="0"/>
              <a:t>‹#›</a:t>
            </a:fld>
            <a:endParaRPr lang="en-US"/>
          </a:p>
        </p:txBody>
      </p:sp>
    </p:spTree>
    <p:extLst>
      <p:ext uri="{BB962C8B-B14F-4D97-AF65-F5344CB8AC3E}">
        <p14:creationId xmlns:p14="http://schemas.microsoft.com/office/powerpoint/2010/main" val="1362421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a:t>
            </a:fld>
            <a:endParaRPr lang="en-US" dirty="0"/>
          </a:p>
        </p:txBody>
      </p:sp>
    </p:spTree>
    <p:extLst>
      <p:ext uri="{BB962C8B-B14F-4D97-AF65-F5344CB8AC3E}">
        <p14:creationId xmlns:p14="http://schemas.microsoft.com/office/powerpoint/2010/main" val="3951450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Adding single images before retraining a model doesn't lead to significant performance gains. For best results, users should add a significant number of images before retraining.</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most useful tool for evaluating potential adjustments to a model training is the use of the Predictions tab in the Custom Vision Service portal.</a:t>
            </a:r>
          </a:p>
        </p:txBody>
      </p:sp>
      <p:sp>
        <p:nvSpPr>
          <p:cNvPr id="4" name="Slide Number Placeholder 3"/>
          <p:cNvSpPr>
            <a:spLocks noGrp="1"/>
          </p:cNvSpPr>
          <p:nvPr>
            <p:ph type="sldNum" sz="quarter" idx="10"/>
          </p:nvPr>
        </p:nvSpPr>
        <p:spPr/>
        <p:txBody>
          <a:bodyPr/>
          <a:lstStyle/>
          <a:p>
            <a:fld id="{01283FAC-A721-45A3-BBDE-EAF2B09B7CD9}" type="slidenum">
              <a:rPr lang="en-US" smtClean="0"/>
              <a:t>10</a:t>
            </a:fld>
            <a:endParaRPr lang="en-US"/>
          </a:p>
        </p:txBody>
      </p:sp>
    </p:spTree>
    <p:extLst>
      <p:ext uri="{BB962C8B-B14F-4D97-AF65-F5344CB8AC3E}">
        <p14:creationId xmlns:p14="http://schemas.microsoft.com/office/powerpoint/2010/main" val="1316955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Virtually all methods and features necessary to create end-to-end Custom Vision Service solutions are possible via the Custom Vision Service REST APIs. The Custom Vision Service APIs are categorized into two (2) groupings:</a:t>
            </a:r>
          </a:p>
          <a:p>
            <a:endParaRPr lang="en-US" sz="1200" kern="1200" dirty="0">
              <a:solidFill>
                <a:schemeClr val="tx1"/>
              </a:solidFill>
              <a:effectLst/>
              <a:latin typeface="+mn-lt"/>
              <a:ea typeface="+mn-ea"/>
              <a:cs typeface="+mn-cs"/>
            </a:endParaRPr>
          </a:p>
          <a:p>
            <a:pPr marL="171450" indent="-171450">
              <a:buFontTx/>
              <a:buChar char="-"/>
            </a:pPr>
            <a:r>
              <a:rPr lang="en-US" sz="1200" kern="1200" dirty="0">
                <a:solidFill>
                  <a:schemeClr val="tx1"/>
                </a:solidFill>
                <a:effectLst/>
                <a:latin typeface="+mn-lt"/>
                <a:ea typeface="+mn-ea"/>
                <a:cs typeface="+mn-cs"/>
              </a:rPr>
              <a:t>Training APIs</a:t>
            </a:r>
          </a:p>
          <a:p>
            <a:pPr marL="171450" indent="-171450">
              <a:buFontTx/>
              <a:buChar char="-"/>
            </a:pPr>
            <a:r>
              <a:rPr lang="en-US" sz="1200" kern="1200" dirty="0">
                <a:solidFill>
                  <a:schemeClr val="tx1"/>
                </a:solidFill>
                <a:effectLst/>
                <a:latin typeface="+mn-lt"/>
                <a:ea typeface="+mn-ea"/>
                <a:cs typeface="+mn-cs"/>
              </a:rPr>
              <a:t>Prediction APIs</a:t>
            </a:r>
          </a:p>
          <a:p>
            <a:pPr marL="171450" indent="-171450">
              <a:buFontTx/>
              <a:buChar char="-"/>
            </a:pPr>
            <a:endParaRPr lang="en-US" sz="1200" kern="1200" dirty="0">
              <a:solidFill>
                <a:schemeClr val="tx1"/>
              </a:solidFill>
              <a:effectLst/>
              <a:latin typeface="+mn-lt"/>
              <a:ea typeface="+mn-ea"/>
              <a:cs typeface="+mn-cs"/>
            </a:endParaRPr>
          </a:p>
          <a:p>
            <a:pPr marL="0" indent="0">
              <a:buFontTx/>
              <a:buNone/>
            </a:pPr>
            <a:r>
              <a:rPr lang="en-US" sz="1200" kern="1200" dirty="0">
                <a:solidFill>
                  <a:schemeClr val="tx1"/>
                </a:solidFill>
                <a:effectLst/>
                <a:latin typeface="+mn-lt"/>
                <a:ea typeface="+mn-ea"/>
                <a:cs typeface="+mn-cs"/>
              </a:rPr>
              <a:t>All account and project management APIs are grouped under training, as a separate “management” API is not currently available.</a:t>
            </a:r>
          </a:p>
        </p:txBody>
      </p:sp>
      <p:sp>
        <p:nvSpPr>
          <p:cNvPr id="4" name="Slide Number Placeholder 3"/>
          <p:cNvSpPr>
            <a:spLocks noGrp="1"/>
          </p:cNvSpPr>
          <p:nvPr>
            <p:ph type="sldNum" sz="quarter" idx="10"/>
          </p:nvPr>
        </p:nvSpPr>
        <p:spPr/>
        <p:txBody>
          <a:bodyPr/>
          <a:lstStyle/>
          <a:p>
            <a:fld id="{01283FAC-A721-45A3-BBDE-EAF2B09B7CD9}" type="slidenum">
              <a:rPr lang="en-US" smtClean="0"/>
              <a:t>11</a:t>
            </a:fld>
            <a:endParaRPr lang="en-US"/>
          </a:p>
        </p:txBody>
      </p:sp>
    </p:spTree>
    <p:extLst>
      <p:ext uri="{BB962C8B-B14F-4D97-AF65-F5344CB8AC3E}">
        <p14:creationId xmlns:p14="http://schemas.microsoft.com/office/powerpoint/2010/main" val="82150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Unlike most other Cognitive Service offerings, Custom Vision Service management is not currently accessed via the Azure portal, but is instead managed via the Custom Vision Service portal. Instead of using a “subscription key”, Custom Vision Service APIs use either a “Training Key” or a “Prediction Key” depending on the APIs being used.</a:t>
            </a:r>
          </a:p>
          <a:p>
            <a:endParaRPr lang="en-US" dirty="0"/>
          </a:p>
          <a:p>
            <a:r>
              <a:rPr lang="en-US" dirty="0"/>
              <a:t>The appropriate endpoint is determined via a combination of a location-specific URL, combined with a user-specific project identifier: </a:t>
            </a:r>
            <a:r>
              <a:rPr lang="en-US" dirty="0" err="1"/>
              <a:t>ProjectId</a:t>
            </a:r>
            <a:endParaRPr lang="en-US" dirty="0"/>
          </a:p>
          <a:p>
            <a:endParaRPr lang="en-US" dirty="0"/>
          </a:p>
          <a:p>
            <a:r>
              <a:rPr lang="en-US" dirty="0"/>
              <a:t>API authentication occurs via a standard HTTPS request header, appropriately populated with either a Training Key or Prediction Key.</a:t>
            </a:r>
          </a:p>
        </p:txBody>
      </p:sp>
      <p:sp>
        <p:nvSpPr>
          <p:cNvPr id="4" name="Slide Number Placeholder 3"/>
          <p:cNvSpPr>
            <a:spLocks noGrp="1"/>
          </p:cNvSpPr>
          <p:nvPr>
            <p:ph type="sldNum" sz="quarter" idx="10"/>
          </p:nvPr>
        </p:nvSpPr>
        <p:spPr/>
        <p:txBody>
          <a:bodyPr/>
          <a:lstStyle/>
          <a:p>
            <a:fld id="{01283FAC-A721-45A3-BBDE-EAF2B09B7CD9}" type="slidenum">
              <a:rPr lang="en-US" smtClean="0"/>
              <a:t>12</a:t>
            </a:fld>
            <a:endParaRPr lang="en-US"/>
          </a:p>
        </p:txBody>
      </p:sp>
    </p:spTree>
    <p:extLst>
      <p:ext uri="{BB962C8B-B14F-4D97-AF65-F5344CB8AC3E}">
        <p14:creationId xmlns:p14="http://schemas.microsoft.com/office/powerpoint/2010/main" val="675805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Custom Vision Service APIs are REST-based, use of the APIs can occur via any tool or programming language that can make simple HTTPS requests. Like all REST APIs, the action verb typically controls the activity, such as GET, POST, PUT, and DELETE.</a:t>
            </a:r>
          </a:p>
          <a:p>
            <a:endParaRPr lang="en-US" dirty="0"/>
          </a:p>
          <a:p>
            <a:r>
              <a:rPr lang="en-US" dirty="0"/>
              <a:t>Many of the Custom Vision Service APIs expose “variations” of methods. For example: Images can be predicted by sending the API an external available URL OR sending the API the actual file (binary) representation of the image.</a:t>
            </a:r>
          </a:p>
        </p:txBody>
      </p:sp>
      <p:sp>
        <p:nvSpPr>
          <p:cNvPr id="4" name="Slide Number Placeholder 3"/>
          <p:cNvSpPr>
            <a:spLocks noGrp="1"/>
          </p:cNvSpPr>
          <p:nvPr>
            <p:ph type="sldNum" sz="quarter" idx="10"/>
          </p:nvPr>
        </p:nvSpPr>
        <p:spPr/>
        <p:txBody>
          <a:bodyPr/>
          <a:lstStyle/>
          <a:p>
            <a:fld id="{01283FAC-A721-45A3-BBDE-EAF2B09B7CD9}" type="slidenum">
              <a:rPr lang="en-US" smtClean="0"/>
              <a:t>13</a:t>
            </a:fld>
            <a:endParaRPr lang="en-US"/>
          </a:p>
        </p:txBody>
      </p:sp>
    </p:spTree>
    <p:extLst>
      <p:ext uri="{BB962C8B-B14F-4D97-AF65-F5344CB8AC3E}">
        <p14:creationId xmlns:p14="http://schemas.microsoft.com/office/powerpoint/2010/main" val="471602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part of the Microsoft Cognitive Services suite, Custom Vision Service is designed to allow users and developers to cu</a:t>
            </a:r>
            <a:r>
              <a:rPr lang="en-US" dirty="0"/>
              <a:t>stomize </a:t>
            </a:r>
            <a:r>
              <a:rPr lang="en-US" dirty="0" err="1"/>
              <a:t>thier</a:t>
            </a:r>
            <a:r>
              <a:rPr lang="en-US" dirty="0"/>
              <a:t> own state-of-the-art computer vision models for unique industry or scenario-specific cases. </a:t>
            </a:r>
          </a:p>
          <a:p>
            <a:endParaRPr lang="en-US" dirty="0"/>
          </a:p>
          <a:p>
            <a:r>
              <a:rPr lang="en-US" dirty="0"/>
              <a:t>Custom Vision Service is accessed via the Custom Vision Service portal at https://customvision.ai/ and exposes a rich set of REST-based APIs for both training and prediction.</a:t>
            </a:r>
          </a:p>
          <a:p>
            <a:r>
              <a:rPr lang="en-US" dirty="0"/>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1283FAC-A721-45A3-BBDE-EAF2B09B7CD9}" type="slidenum">
              <a:rPr lang="en-US" smtClean="0"/>
              <a:t>2</a:t>
            </a:fld>
            <a:endParaRPr lang="en-US"/>
          </a:p>
        </p:txBody>
      </p:sp>
    </p:spTree>
    <p:extLst>
      <p:ext uri="{BB962C8B-B14F-4D97-AF65-F5344CB8AC3E}">
        <p14:creationId xmlns:p14="http://schemas.microsoft.com/office/powerpoint/2010/main" val="154518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terms “classifier” and “project”, although not technically the same, are used throughout the Custom Vision Service documentation to reference the same technical concept: A logical grouping of images, tags, and training iterations.</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a:t>
            </a:fld>
            <a:endParaRPr lang="en-US"/>
          </a:p>
        </p:txBody>
      </p:sp>
    </p:spTree>
    <p:extLst>
      <p:ext uri="{BB962C8B-B14F-4D97-AF65-F5344CB8AC3E}">
        <p14:creationId xmlns:p14="http://schemas.microsoft.com/office/powerpoint/2010/main" val="3473641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 “domain” optimizes a classifier for a specific type of object in images. For example, if a scenario is to classify between images of buttermilk pie versus images of Bundt cake, then a user would select the "Food" domain. If users are unsure of which domain to choose, the would typically just select the "Generic" domain.</a:t>
            </a:r>
          </a:p>
        </p:txBody>
      </p:sp>
      <p:sp>
        <p:nvSpPr>
          <p:cNvPr id="4" name="Slide Number Placeholder 3"/>
          <p:cNvSpPr>
            <a:spLocks noGrp="1"/>
          </p:cNvSpPr>
          <p:nvPr>
            <p:ph type="sldNum" sz="quarter" idx="10"/>
          </p:nvPr>
        </p:nvSpPr>
        <p:spPr/>
        <p:txBody>
          <a:bodyPr/>
          <a:lstStyle/>
          <a:p>
            <a:fld id="{01283FAC-A721-45A3-BBDE-EAF2B09B7CD9}" type="slidenum">
              <a:rPr lang="en-US" smtClean="0"/>
              <a:t>4</a:t>
            </a:fld>
            <a:endParaRPr lang="en-US"/>
          </a:p>
        </p:txBody>
      </p:sp>
    </p:spTree>
    <p:extLst>
      <p:ext uri="{BB962C8B-B14F-4D97-AF65-F5344CB8AC3E}">
        <p14:creationId xmlns:p14="http://schemas.microsoft.com/office/powerpoint/2010/main" val="2592072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create a high precision classifier, Custom Vision Service needs several training images. A training image is a photograph of the image you want Custom Vision Service to classify. For example, to classify pineapples, you would need to upload several images of pineapples to Custom Vision Service to allow the service to create a classifier that can recognize oranges. Although not required, the Custom Vision Service recommends using a minimum of 30 images per tag.</a:t>
            </a:r>
          </a:p>
        </p:txBody>
      </p:sp>
      <p:sp>
        <p:nvSpPr>
          <p:cNvPr id="4" name="Slide Number Placeholder 3"/>
          <p:cNvSpPr>
            <a:spLocks noGrp="1"/>
          </p:cNvSpPr>
          <p:nvPr>
            <p:ph type="sldNum" sz="quarter" idx="10"/>
          </p:nvPr>
        </p:nvSpPr>
        <p:spPr/>
        <p:txBody>
          <a:bodyPr/>
          <a:lstStyle/>
          <a:p>
            <a:fld id="{01283FAC-A721-45A3-BBDE-EAF2B09B7CD9}" type="slidenum">
              <a:rPr lang="en-US" smtClean="0"/>
              <a:t>5</a:t>
            </a:fld>
            <a:endParaRPr lang="en-US"/>
          </a:p>
        </p:txBody>
      </p:sp>
    </p:spTree>
    <p:extLst>
      <p:ext uri="{BB962C8B-B14F-4D97-AF65-F5344CB8AC3E}">
        <p14:creationId xmlns:p14="http://schemas.microsoft.com/office/powerpoint/2010/main" val="988917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time you train or re-train your classifier, you create a new iteration of your model. Custom Vision Service maintains several past iterations to allow users to compare your progress over time. Users can delete any iteration at any point, if an iteration is no longer deemed useful. Important: Deleting an iteration is permanent, and also deletes any images or changes that were unique to that iteration.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1283FAC-A721-45A3-BBDE-EAF2B09B7CD9}" type="slidenum">
              <a:rPr lang="en-US" smtClean="0"/>
              <a:t>6</a:t>
            </a:fld>
            <a:endParaRPr lang="en-US"/>
          </a:p>
        </p:txBody>
      </p:sp>
    </p:spTree>
    <p:extLst>
      <p:ext uri="{BB962C8B-B14F-4D97-AF65-F5344CB8AC3E}">
        <p14:creationId xmlns:p14="http://schemas.microsoft.com/office/powerpoint/2010/main" val="1118324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terms “precision” and “recall” may seem similar at first glance. Although these terms are related, they each describe a specific aspect of a classifier training.</a:t>
            </a:r>
          </a:p>
        </p:txBody>
      </p:sp>
      <p:sp>
        <p:nvSpPr>
          <p:cNvPr id="4" name="Slide Number Placeholder 3"/>
          <p:cNvSpPr>
            <a:spLocks noGrp="1"/>
          </p:cNvSpPr>
          <p:nvPr>
            <p:ph type="sldNum" sz="quarter" idx="10"/>
          </p:nvPr>
        </p:nvSpPr>
        <p:spPr/>
        <p:txBody>
          <a:bodyPr/>
          <a:lstStyle/>
          <a:p>
            <a:fld id="{01283FAC-A721-45A3-BBDE-EAF2B09B7CD9}" type="slidenum">
              <a:rPr lang="en-US" smtClean="0"/>
              <a:t>7</a:t>
            </a:fld>
            <a:endParaRPr lang="en-US"/>
          </a:p>
        </p:txBody>
      </p:sp>
    </p:spTree>
    <p:extLst>
      <p:ext uri="{BB962C8B-B14F-4D97-AF65-F5344CB8AC3E}">
        <p14:creationId xmlns:p14="http://schemas.microsoft.com/office/powerpoint/2010/main" val="218379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Building a classifier is essentially the process of creating a project. Project creation can occur via the Custom Vision Service portal, or via the REST-based Training API. All essential aspects of building classifiers (or creating and managing projects) can be achieved via the REST API.</a:t>
            </a:r>
          </a:p>
        </p:txBody>
      </p:sp>
      <p:sp>
        <p:nvSpPr>
          <p:cNvPr id="4" name="Slide Number Placeholder 3"/>
          <p:cNvSpPr>
            <a:spLocks noGrp="1"/>
          </p:cNvSpPr>
          <p:nvPr>
            <p:ph type="sldNum" sz="quarter" idx="10"/>
          </p:nvPr>
        </p:nvSpPr>
        <p:spPr/>
        <p:txBody>
          <a:bodyPr/>
          <a:lstStyle/>
          <a:p>
            <a:fld id="{01283FAC-A721-45A3-BBDE-EAF2B09B7CD9}" type="slidenum">
              <a:rPr lang="en-US" smtClean="0"/>
              <a:t>8</a:t>
            </a:fld>
            <a:endParaRPr lang="en-US"/>
          </a:p>
        </p:txBody>
      </p:sp>
    </p:spTree>
    <p:extLst>
      <p:ext uri="{BB962C8B-B14F-4D97-AF65-F5344CB8AC3E}">
        <p14:creationId xmlns:p14="http://schemas.microsoft.com/office/powerpoint/2010/main" val="699871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large number of ways to improve the accuracy and reliability of a classifier, many of which require initial human interaction. The primary way to improve a classifier is to add more varied and tagged images. Over time, consistent image tagging is the most reliable way to improve a classifier.</a:t>
            </a:r>
          </a:p>
          <a:p>
            <a:endParaRPr lang="en-US" sz="1200" kern="1200" dirty="0">
              <a:solidFill>
                <a:schemeClr val="tx1"/>
              </a:solidFill>
              <a:effectLst/>
              <a:latin typeface="+mn-lt"/>
              <a:ea typeface="+mn-ea"/>
              <a:cs typeface="+mn-cs"/>
            </a:endParaRPr>
          </a:p>
          <a:p>
            <a:r>
              <a:rPr lang="en-US" dirty="0"/>
              <a:t>A classifier will learn characteristics that photos have in common, not necessarily the characteristics a user is thinking of. For example, if all your daffodils were photographed outdoors in a field, and all the tulips were photographed in front of a blue wall in a red vase, you have likely trained a “field vs </a:t>
            </a:r>
            <a:r>
              <a:rPr lang="en-US" dirty="0" err="1"/>
              <a:t>wall+vase</a:t>
            </a:r>
            <a:r>
              <a:rPr lang="en-US" dirty="0"/>
              <a:t>” classifier, not daffodils vs tulips.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1283FAC-A721-45A3-BBDE-EAF2B09B7CD9}" type="slidenum">
              <a:rPr lang="en-US" smtClean="0"/>
              <a:t>9</a:t>
            </a:fld>
            <a:endParaRPr lang="en-US"/>
          </a:p>
        </p:txBody>
      </p:sp>
    </p:spTree>
    <p:extLst>
      <p:ext uri="{BB962C8B-B14F-4D97-AF65-F5344CB8AC3E}">
        <p14:creationId xmlns:p14="http://schemas.microsoft.com/office/powerpoint/2010/main" val="1407769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59C166-16D3-4A25-A2F8-C51E0E346B22}" type="datetimeFigureOut">
              <a:rPr lang="en-US" smtClean="0"/>
              <a:t>8/10/2017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309520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C166-16D3-4A25-A2F8-C51E0E346B22}" type="datetimeFigureOut">
              <a:rPr lang="en-US" smtClean="0"/>
              <a:t>8/10/2017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4199743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8/10/2017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6966416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8/10/2017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6910770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8/10/2017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6943315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8/10/2017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7490380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a:t>Title Here</a:t>
            </a:r>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a:t>Name</a:t>
            </a:r>
          </a:p>
          <a:p>
            <a:pPr lvl="0"/>
            <a:r>
              <a:rPr lang="en-US" dirty="0"/>
              <a:t>Title</a:t>
            </a:r>
          </a:p>
          <a:p>
            <a:pPr lvl="0"/>
            <a:r>
              <a:rPr lang="en-US" dirty="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248623281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6638699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76279033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77300912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a:t>Click to edit Master text styles</a:t>
            </a:r>
          </a:p>
          <a:p>
            <a:pPr marL="403104" lvl="1" indent="-403104" algn="l" defTabSz="914089" rtl="0" eaLnBrk="1" latinLnBrk="0" hangingPunct="1">
              <a:lnSpc>
                <a:spcPct val="90000"/>
              </a:lnSpc>
              <a:spcBef>
                <a:spcPct val="20000"/>
              </a:spcBef>
              <a:buSzPct val="80000"/>
            </a:pPr>
            <a:r>
              <a:rPr lang="en-US"/>
              <a:t>Second level</a:t>
            </a:r>
          </a:p>
          <a:p>
            <a:pPr marL="403104" lvl="2" indent="-403104" algn="l" defTabSz="914089" rtl="0" eaLnBrk="1" latinLnBrk="0" hangingPunct="1">
              <a:lnSpc>
                <a:spcPct val="90000"/>
              </a:lnSpc>
              <a:spcBef>
                <a:spcPct val="20000"/>
              </a:spcBef>
              <a:buSzPct val="80000"/>
            </a:pPr>
            <a:r>
              <a:rPr lang="en-US"/>
              <a:t>Third level</a:t>
            </a:r>
          </a:p>
          <a:p>
            <a:pPr marL="403104" lvl="3" indent="-403104" algn="l" defTabSz="914089" rtl="0" eaLnBrk="1" latinLnBrk="0" hangingPunct="1">
              <a:lnSpc>
                <a:spcPct val="90000"/>
              </a:lnSpc>
              <a:spcBef>
                <a:spcPct val="20000"/>
              </a:spcBef>
              <a:buSzPct val="80000"/>
            </a:pPr>
            <a:r>
              <a:rPr lang="en-US"/>
              <a:t>Fourth level</a:t>
            </a:r>
          </a:p>
          <a:p>
            <a:pPr marL="403104" lvl="4" indent="-403104" algn="l" defTabSz="914089" rtl="0" eaLnBrk="1" latinLnBrk="0" hangingPunct="1">
              <a:lnSpc>
                <a:spcPct val="90000"/>
              </a:lnSpc>
              <a:spcBef>
                <a:spcPct val="20000"/>
              </a:spcBef>
              <a:buSzPct val="80000"/>
            </a:pPr>
            <a:r>
              <a:rPr lang="en-US"/>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83229782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8/10/2017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3518929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24474499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60134941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24245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a:t>Click to edit Master text styles</a:t>
            </a:r>
          </a:p>
          <a:p>
            <a:pPr marL="3174" lvl="1" indent="0" algn="l" defTabSz="914089" rtl="0" eaLnBrk="1" latinLnBrk="0" hangingPunct="1">
              <a:lnSpc>
                <a:spcPct val="90000"/>
              </a:lnSpc>
              <a:spcBef>
                <a:spcPts val="0"/>
              </a:spcBef>
              <a:spcAft>
                <a:spcPts val="900"/>
              </a:spcAft>
              <a:buSzPct val="80000"/>
            </a:pPr>
            <a:r>
              <a:rPr lang="en-US"/>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312362376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52424699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199574487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23993804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7445179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51060408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186289769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0459C166-16D3-4A25-A2F8-C51E0E346B22}" type="datetimeFigureOut">
              <a:rPr lang="en-US" smtClean="0"/>
              <a:pPr/>
              <a:t>8/10/2017</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9DE4316-4355-4038-9262-DF05D0694534}" type="slidenum">
              <a:rPr lang="en-US" smtClean="0"/>
              <a:pPr/>
              <a:t>‹#›</a:t>
            </a:fld>
            <a:endParaRPr lang="en-US"/>
          </a:p>
        </p:txBody>
      </p:sp>
    </p:spTree>
    <p:extLst>
      <p:ext uri="{BB962C8B-B14F-4D97-AF65-F5344CB8AC3E}">
        <p14:creationId xmlns:p14="http://schemas.microsoft.com/office/powerpoint/2010/main" val="35515579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201</a:t>
            </a:r>
            <a:r>
              <a:rPr lang="en-US" altLang="zh-CN" sz="700" dirty="0">
                <a:gradFill>
                  <a:gsLst>
                    <a:gs pos="0">
                      <a:srgbClr val="292929"/>
                    </a:gs>
                    <a:gs pos="100000">
                      <a:srgbClr val="292929"/>
                    </a:gs>
                  </a:gsLst>
                  <a:lin ang="5400000" scaled="0"/>
                </a:gradFill>
                <a:cs typeface="Segoe UI" pitchFamily="34" charset="0"/>
              </a:rPr>
              <a:t>6</a:t>
            </a:r>
            <a:r>
              <a:rPr lang="en-US" sz="700" dirty="0">
                <a:gradFill>
                  <a:gsLst>
                    <a:gs pos="0">
                      <a:srgbClr val="292929"/>
                    </a:gs>
                    <a:gs pos="100000">
                      <a:srgbClr val="292929"/>
                    </a:gs>
                  </a:gsLst>
                  <a:lin ang="5400000" scaled="0"/>
                </a:gradFill>
                <a:cs typeface="Segoe UI" pitchFamily="34" charset="0"/>
              </a:rPr>
              <a:t> 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98225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258016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399319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42756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831308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a:solidFill>
                  <a:srgbClr val="FFFFFF"/>
                </a:solidFill>
                <a:latin typeface="Segoe UI Light" panose="020B0502040204020203" pitchFamily="34" charset="0"/>
              </a:rPr>
              <a:t>Microsoft Azure for Research </a:t>
            </a:r>
          </a:p>
          <a:p>
            <a:r>
              <a:rPr lang="en-US" sz="2400" dirty="0">
                <a:solidFill>
                  <a:srgbClr val="FFFFFF"/>
                </a:solidFill>
              </a:rPr>
              <a:t>Accelerate the Speed of Scientific Discovery </a:t>
            </a:r>
          </a:p>
          <a:p>
            <a:pPr>
              <a:lnSpc>
                <a:spcPct val="90000"/>
              </a:lnSpc>
              <a:spcBef>
                <a:spcPct val="20000"/>
              </a:spcBef>
              <a:buClr>
                <a:srgbClr val="4E90CD"/>
              </a:buClr>
              <a:buSzPct val="120000"/>
            </a:pPr>
            <a:endParaRPr lang="en-US" sz="3200" dirty="0" err="1">
              <a:solidFill>
                <a:srgbClr val="FFFFFF"/>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a:solidFill>
                  <a:srgbClr val="FFFFFF"/>
                </a:solidFill>
                <a:ea typeface="Segoe UI" panose="020B0502040204020203" pitchFamily="34" charset="0"/>
                <a:cs typeface="Segoe UI" panose="020B0502040204020203" pitchFamily="34" charset="0"/>
              </a:rPr>
              <a:t>Microsoft A</a:t>
            </a:r>
            <a:r>
              <a:rPr lang="en-US" sz="2000" kern="1800" baseline="30000" dirty="0">
                <a:solidFill>
                  <a:srgbClr val="FFFFFF"/>
                </a:solidFill>
                <a:ea typeface="Segoe UI" panose="020B0502040204020203" pitchFamily="34" charset="0"/>
                <a:cs typeface="Segoe UI" panose="020B0502040204020203" pitchFamily="34" charset="0"/>
              </a:rPr>
              <a:t>zure 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rgbClr val="FFFFFF"/>
                </a:solidFill>
                <a:ea typeface="Segoe UI" panose="020B0502040204020203" pitchFamily="34" charset="0"/>
                <a:cs typeface="Segoe UI" panose="020B0502040204020203" pitchFamily="34" charset="0"/>
              </a:rPr>
              <a:t> </a:t>
            </a:r>
            <a:r>
              <a:rPr lang="en-US" kern="1600" baseline="30000" dirty="0">
                <a:solidFill>
                  <a:srgbClr val="FFFFFF"/>
                </a:solidFill>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Microsoft Azure 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Microsoft 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a:solidFill>
                  <a:srgbClr val="717073"/>
                </a:solidFill>
              </a:rPr>
              <a:t>Microsoft </a:t>
            </a:r>
            <a:r>
              <a:rPr lang="en-US" sz="2000" baseline="30000" dirty="0">
                <a:solidFill>
                  <a:srgbClr val="717073"/>
                </a:solidFill>
              </a:rPr>
              <a:t>Azure 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a:solidFill>
                  <a:srgbClr val="717073"/>
                </a:solidFill>
              </a:rPr>
              <a:t>Microsoft </a:t>
            </a:r>
            <a:r>
              <a:rPr lang="en-US" sz="2000" baseline="30000" dirty="0">
                <a:solidFill>
                  <a:srgbClr val="717073"/>
                </a:solidFill>
              </a:rPr>
              <a:t>Azure 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solidFill>
                <a:srgbClr val="292929"/>
              </a:solidFill>
            </a:endParaRPr>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3091726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8455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1031276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4096655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59C166-16D3-4A25-A2F8-C51E0E346B22}" type="datetimeFigureOut">
              <a:rPr lang="en-US" smtClean="0"/>
              <a:t>8/10/2017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683915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59C166-16D3-4A25-A2F8-C51E0E346B22}" type="datetimeFigureOut">
              <a:rPr lang="en-US" smtClean="0"/>
              <a:t>8/10/2017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95720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59C166-16D3-4A25-A2F8-C51E0E346B22}" type="datetimeFigureOut">
              <a:rPr lang="en-US" smtClean="0"/>
              <a:t>8/10/2017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234854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59C166-16D3-4A25-A2F8-C51E0E346B22}" type="datetimeFigureOut">
              <a:rPr lang="en-US" smtClean="0"/>
              <a:t>8/10/2017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E4316-4355-4038-9262-DF05D0694534}" type="slidenum">
              <a:rPr lang="en-US" smtClean="0"/>
              <a:t>‹#›</a:t>
            </a:fld>
            <a:endParaRPr lang="en-US"/>
          </a:p>
        </p:txBody>
      </p:sp>
      <p:grpSp>
        <p:nvGrpSpPr>
          <p:cNvPr id="14" name="Group 13"/>
          <p:cNvGrpSpPr/>
          <p:nvPr userDrawn="1"/>
        </p:nvGrpSpPr>
        <p:grpSpPr>
          <a:xfrm>
            <a:off x="12324441" y="0"/>
            <a:ext cx="324759" cy="1594934"/>
            <a:chOff x="-934359" y="-699584"/>
            <a:chExt cx="5181599" cy="4782997"/>
          </a:xfrm>
        </p:grpSpPr>
        <p:sp>
          <p:nvSpPr>
            <p:cNvPr id="7" name="Rectangle 6"/>
            <p:cNvSpPr/>
            <p:nvPr userDrawn="1"/>
          </p:nvSpPr>
          <p:spPr>
            <a:xfrm>
              <a:off x="-934357" y="-699584"/>
              <a:ext cx="5181597" cy="6995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7"/>
            <p:cNvSpPr/>
            <p:nvPr userDrawn="1"/>
          </p:nvSpPr>
          <p:spPr>
            <a:xfrm>
              <a:off x="-934359" y="2046895"/>
              <a:ext cx="5181598" cy="68402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userDrawn="1"/>
          </p:nvSpPr>
          <p:spPr>
            <a:xfrm>
              <a:off x="-934359" y="3399388"/>
              <a:ext cx="5181598" cy="684025"/>
            </a:xfrm>
            <a:prstGeom prst="rect">
              <a:avLst/>
            </a:prstGeom>
            <a:solidFill>
              <a:srgbClr val="235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ectangle 9"/>
            <p:cNvSpPr/>
            <p:nvPr userDrawn="1"/>
          </p:nvSpPr>
          <p:spPr>
            <a:xfrm>
              <a:off x="-934358" y="0"/>
              <a:ext cx="5181597" cy="68402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1" name="Rectangle 10"/>
            <p:cNvSpPr/>
            <p:nvPr userDrawn="1"/>
          </p:nvSpPr>
          <p:spPr>
            <a:xfrm>
              <a:off x="-934359" y="1383610"/>
              <a:ext cx="5181597" cy="6995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p:cNvSpPr/>
            <p:nvPr userDrawn="1"/>
          </p:nvSpPr>
          <p:spPr>
            <a:xfrm>
              <a:off x="-934359" y="2715363"/>
              <a:ext cx="5181598" cy="68402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p:cNvSpPr/>
            <p:nvPr userDrawn="1"/>
          </p:nvSpPr>
          <p:spPr>
            <a:xfrm>
              <a:off x="-934359" y="684026"/>
              <a:ext cx="5181597" cy="6995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1796419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62" r:id="rId5"/>
    <p:sldLayoutId id="214748366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9033400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Lst>
  <p:transition>
    <p:fade/>
  </p:transition>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Custom Vision Service</a:t>
            </a:r>
          </a:p>
        </p:txBody>
      </p:sp>
      <p:sp>
        <p:nvSpPr>
          <p:cNvPr id="3" name="Subtitle 2"/>
          <p:cNvSpPr>
            <a:spLocks noGrp="1"/>
          </p:cNvSpPr>
          <p:nvPr>
            <p:ph type="subTitle" idx="1"/>
          </p:nvPr>
        </p:nvSpPr>
        <p:spPr/>
        <p:txBody>
          <a:bodyPr/>
          <a:lstStyle/>
          <a:p>
            <a:r>
              <a:rPr lang="en-US" dirty="0">
                <a:solidFill>
                  <a:srgbClr val="FFFF00"/>
                </a:solidFill>
              </a:rPr>
              <a:t>[ Instructor Name ]</a:t>
            </a:r>
          </a:p>
          <a:p>
            <a:r>
              <a:rPr lang="en-US" dirty="0">
                <a:solidFill>
                  <a:srgbClr val="FFFF00"/>
                </a:solidFill>
              </a:rPr>
              <a:t>[ Instructor E-mail ]</a:t>
            </a:r>
          </a:p>
        </p:txBody>
      </p:sp>
    </p:spTree>
    <p:extLst>
      <p:ext uri="{BB962C8B-B14F-4D97-AF65-F5344CB8AC3E}">
        <p14:creationId xmlns:p14="http://schemas.microsoft.com/office/powerpoint/2010/main" val="2448505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a Model</a:t>
            </a:r>
          </a:p>
        </p:txBody>
      </p:sp>
      <p:pic>
        <p:nvPicPr>
          <p:cNvPr id="4" name="Picture 3">
            <a:extLst>
              <a:ext uri="{FF2B5EF4-FFF2-40B4-BE49-F238E27FC236}">
                <a16:creationId xmlns:a16="http://schemas.microsoft.com/office/drawing/2014/main" id="{C6C7F2EF-0AAF-4552-9CDF-82CC4D47FB45}"/>
              </a:ext>
            </a:extLst>
          </p:cNvPr>
          <p:cNvPicPr>
            <a:picLocks noChangeAspect="1"/>
          </p:cNvPicPr>
          <p:nvPr/>
        </p:nvPicPr>
        <p:blipFill>
          <a:blip r:embed="rId3"/>
          <a:stretch>
            <a:fillRect/>
          </a:stretch>
        </p:blipFill>
        <p:spPr>
          <a:xfrm>
            <a:off x="5281327" y="1825625"/>
            <a:ext cx="3802054" cy="4121853"/>
          </a:xfrm>
          <a:prstGeom prst="rect">
            <a:avLst/>
          </a:prstGeom>
          <a:ln>
            <a:solidFill>
              <a:srgbClr val="212121"/>
            </a:solidFill>
          </a:ln>
        </p:spPr>
      </p:pic>
      <p:sp>
        <p:nvSpPr>
          <p:cNvPr id="8" name="Content Placeholder 2">
            <a:extLst>
              <a:ext uri="{FF2B5EF4-FFF2-40B4-BE49-F238E27FC236}">
                <a16:creationId xmlns:a16="http://schemas.microsoft.com/office/drawing/2014/main" id="{441C9508-12D9-4001-B130-3F3AD8A3D7FC}"/>
              </a:ext>
            </a:extLst>
          </p:cNvPr>
          <p:cNvSpPr txBox="1">
            <a:spLocks/>
          </p:cNvSpPr>
          <p:nvPr/>
        </p:nvSpPr>
        <p:spPr>
          <a:xfrm>
            <a:off x="838200" y="1825625"/>
            <a:ext cx="3605981" cy="34739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After you train your model, you can quickly test it using a locally stored image or an online image. </a:t>
            </a:r>
            <a:r>
              <a:rPr lang="en-US" b="1" dirty="0"/>
              <a:t>The test uses the most recently trained iteration.</a:t>
            </a:r>
          </a:p>
        </p:txBody>
      </p:sp>
      <p:pic>
        <p:nvPicPr>
          <p:cNvPr id="12" name="Picture 11">
            <a:extLst>
              <a:ext uri="{FF2B5EF4-FFF2-40B4-BE49-F238E27FC236}">
                <a16:creationId xmlns:a16="http://schemas.microsoft.com/office/drawing/2014/main" id="{8D9CE1A5-4246-4A66-A6F9-0551BD1A6B3E}"/>
              </a:ext>
            </a:extLst>
          </p:cNvPr>
          <p:cNvPicPr>
            <a:picLocks noChangeAspect="1"/>
          </p:cNvPicPr>
          <p:nvPr/>
        </p:nvPicPr>
        <p:blipFill>
          <a:blip r:embed="rId4"/>
          <a:stretch>
            <a:fillRect/>
          </a:stretch>
        </p:blipFill>
        <p:spPr>
          <a:xfrm>
            <a:off x="8688346" y="2654370"/>
            <a:ext cx="2464361" cy="2464361"/>
          </a:xfrm>
          <a:prstGeom prst="rect">
            <a:avLst/>
          </a:prstGeom>
        </p:spPr>
      </p:pic>
      <p:grpSp>
        <p:nvGrpSpPr>
          <p:cNvPr id="9" name="Group 8">
            <a:extLst>
              <a:ext uri="{FF2B5EF4-FFF2-40B4-BE49-F238E27FC236}">
                <a16:creationId xmlns:a16="http://schemas.microsoft.com/office/drawing/2014/main" id="{E3117731-30DD-4CD4-B0DB-A154D55EFA5D}"/>
              </a:ext>
            </a:extLst>
          </p:cNvPr>
          <p:cNvGrpSpPr/>
          <p:nvPr/>
        </p:nvGrpSpPr>
        <p:grpSpPr>
          <a:xfrm rot="10800000" flipH="1">
            <a:off x="7971736" y="3292151"/>
            <a:ext cx="838200" cy="863738"/>
            <a:chOff x="5871397" y="3035339"/>
            <a:chExt cx="1219200" cy="1219200"/>
          </a:xfrm>
        </p:grpSpPr>
        <p:sp>
          <p:nvSpPr>
            <p:cNvPr id="10" name="Oval 9">
              <a:extLst>
                <a:ext uri="{FF2B5EF4-FFF2-40B4-BE49-F238E27FC236}">
                  <a16:creationId xmlns:a16="http://schemas.microsoft.com/office/drawing/2014/main" id="{8F6A242A-4217-4B6F-A37B-85D513DE5674}"/>
                </a:ext>
              </a:extLst>
            </p:cNvPr>
            <p:cNvSpPr/>
            <p:nvPr/>
          </p:nvSpPr>
          <p:spPr bwMode="auto">
            <a:xfrm>
              <a:off x="5871397" y="3035339"/>
              <a:ext cx="1219200" cy="1219200"/>
            </a:xfrm>
            <a:prstGeom prst="ellipse">
              <a:avLst/>
            </a:prstGeom>
            <a:solidFill>
              <a:srgbClr val="5095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600" dirty="0">
                <a:gradFill>
                  <a:gsLst>
                    <a:gs pos="0">
                      <a:srgbClr val="FFFFFF"/>
                    </a:gs>
                    <a:gs pos="100000">
                      <a:srgbClr val="FFFFFF"/>
                    </a:gs>
                  </a:gsLst>
                  <a:lin ang="5400000" scaled="0"/>
                </a:gradFill>
                <a:latin typeface="Segoe MDL2 Assets" panose="050A0102010101010101" pitchFamily="18" charset="0"/>
                <a:ea typeface="Segoe UI" pitchFamily="34" charset="0"/>
                <a:cs typeface="Segoe UI" pitchFamily="34" charset="0"/>
              </a:endParaRPr>
            </a:p>
          </p:txBody>
        </p:sp>
        <p:pic>
          <p:nvPicPr>
            <p:cNvPr id="11" name="Picture 10">
              <a:extLst>
                <a:ext uri="{FF2B5EF4-FFF2-40B4-BE49-F238E27FC236}">
                  <a16:creationId xmlns:a16="http://schemas.microsoft.com/office/drawing/2014/main" id="{2BB67EC3-BCB5-403C-AF3A-3E8E2851C50A}"/>
                </a:ext>
              </a:extLst>
            </p:cNvPr>
            <p:cNvPicPr>
              <a:picLocks noChangeAspect="1"/>
            </p:cNvPicPr>
            <p:nvPr/>
          </p:nvPicPr>
          <p:blipFill>
            <a:blip r:embed="rId5"/>
            <a:stretch>
              <a:fillRect/>
            </a:stretch>
          </p:blipFill>
          <p:spPr>
            <a:xfrm>
              <a:off x="6284239" y="3206553"/>
              <a:ext cx="543598" cy="876771"/>
            </a:xfrm>
            <a:prstGeom prst="rect">
              <a:avLst/>
            </a:prstGeom>
          </p:spPr>
        </p:pic>
      </p:grpSp>
    </p:spTree>
    <p:extLst>
      <p:ext uri="{BB962C8B-B14F-4D97-AF65-F5344CB8AC3E}">
        <p14:creationId xmlns:p14="http://schemas.microsoft.com/office/powerpoint/2010/main" val="1701766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Commonly Used APIs</a:t>
            </a:r>
          </a:p>
        </p:txBody>
      </p:sp>
      <p:sp>
        <p:nvSpPr>
          <p:cNvPr id="7" name="Rectangle 6"/>
          <p:cNvSpPr/>
          <p:nvPr/>
        </p:nvSpPr>
        <p:spPr bwMode="auto">
          <a:xfrm>
            <a:off x="5934162" y="1853174"/>
            <a:ext cx="5127128" cy="790489"/>
          </a:xfrm>
          <a:prstGeom prst="rect">
            <a:avLst/>
          </a:prstGeom>
          <a:solidFill>
            <a:srgbClr val="5095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solidFill>
                  <a:schemeClr val="bg1"/>
                </a:solidFill>
              </a:rPr>
              <a:t>Prediction</a:t>
            </a:r>
          </a:p>
        </p:txBody>
      </p:sp>
      <p:sp>
        <p:nvSpPr>
          <p:cNvPr id="9" name="Rectangle 8"/>
          <p:cNvSpPr/>
          <p:nvPr/>
        </p:nvSpPr>
        <p:spPr bwMode="auto">
          <a:xfrm>
            <a:off x="683728" y="1864096"/>
            <a:ext cx="5127128" cy="790489"/>
          </a:xfrm>
          <a:prstGeom prst="rect">
            <a:avLst/>
          </a:prstGeom>
          <a:solidFill>
            <a:srgbClr val="5095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solidFill>
                  <a:schemeClr val="bg1"/>
                </a:solidFill>
              </a:rPr>
              <a:t>Training</a:t>
            </a:r>
          </a:p>
        </p:txBody>
      </p:sp>
      <p:cxnSp>
        <p:nvCxnSpPr>
          <p:cNvPr id="10" name="Straight Connector 9"/>
          <p:cNvCxnSpPr/>
          <p:nvPr/>
        </p:nvCxnSpPr>
        <p:spPr>
          <a:xfrm flipH="1">
            <a:off x="5867404" y="1864096"/>
            <a:ext cx="4673" cy="434340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99933" y="2807021"/>
            <a:ext cx="5105386" cy="3717941"/>
          </a:xfrm>
          <a:prstGeom prst="rect">
            <a:avLst/>
          </a:prstGeom>
        </p:spPr>
        <p:txBody>
          <a:bodyPr wrap="square" anchor="t" anchorCtr="0">
            <a:spAutoFit/>
          </a:bodyPr>
          <a:lstStyle/>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Create images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Tag images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Create projects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Manage projects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Manage iterations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Create tags</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Get account information</a:t>
            </a:r>
          </a:p>
          <a:p>
            <a:pPr marL="231775" indent="-231775">
              <a:lnSpc>
                <a:spcPct val="95000"/>
              </a:lnSpc>
              <a:buSzPct val="90000"/>
              <a:buFont typeface="Arial" panose="020B0604020202020204" pitchFamily="34" charset="0"/>
              <a:buChar char="•"/>
            </a:pPr>
            <a:r>
              <a:rPr lang="en-US" sz="2800" spc="-200" dirty="0">
                <a:solidFill>
                  <a:schemeClr val="tx1">
                    <a:lumMod val="95000"/>
                    <a:lumOff val="5000"/>
                  </a:schemeClr>
                </a:solidFill>
                <a:latin typeface="Segoe UI" panose="020B0502040204020203" pitchFamily="34" charset="0"/>
                <a:cs typeface="Segoe UI" panose="020B0502040204020203" pitchFamily="34" charset="0"/>
              </a:rPr>
              <a:t>Train a project</a:t>
            </a:r>
          </a:p>
          <a:p>
            <a:pPr marL="231775" indent="-231775">
              <a:lnSpc>
                <a:spcPct val="95000"/>
              </a:lnSpc>
              <a:buSzPct val="90000"/>
              <a:buFont typeface="Arial" panose="020B0604020202020204" pitchFamily="34" charset="0"/>
              <a:buChar char="•"/>
            </a:pPr>
            <a:endParaRPr lang="en-US" sz="2400" spc="-200" dirty="0">
              <a:solidFill>
                <a:srgbClr val="235888"/>
              </a:solidFill>
              <a:latin typeface="Segoe UI Light" panose="020B0502040204020203" pitchFamily="34" charset="0"/>
              <a:cs typeface="Segoe UI Light" panose="020B0502040204020203" pitchFamily="34" charset="0"/>
            </a:endParaRPr>
          </a:p>
        </p:txBody>
      </p:sp>
      <p:sp>
        <p:nvSpPr>
          <p:cNvPr id="16" name="Rectangle 15"/>
          <p:cNvSpPr/>
          <p:nvPr/>
        </p:nvSpPr>
        <p:spPr>
          <a:xfrm>
            <a:off x="5949356" y="2807021"/>
            <a:ext cx="5111934" cy="2606867"/>
          </a:xfrm>
          <a:prstGeom prst="rect">
            <a:avLst/>
          </a:prstGeom>
        </p:spPr>
        <p:txBody>
          <a:bodyPr wrap="square" anchor="t" anchorCtr="0">
            <a:spAutoFit/>
          </a:bodyPr>
          <a:lstStyle/>
          <a:p>
            <a:pPr marL="231775" indent="-231775">
              <a:lnSpc>
                <a:spcPct val="95000"/>
              </a:lnSpc>
              <a:buSzPct val="90000"/>
              <a:buFont typeface="Arial" panose="020B0604020202020204" pitchFamily="34" charset="0"/>
              <a:buChar char="•"/>
            </a:pPr>
            <a:r>
              <a:rPr lang="en-US" sz="2800" spc="-200" dirty="0">
                <a:latin typeface="Segoe UI" panose="020B0502040204020203" pitchFamily="34" charset="0"/>
                <a:cs typeface="Segoe UI" panose="020B0502040204020203" pitchFamily="34" charset="0"/>
              </a:rPr>
              <a:t>Predict images</a:t>
            </a:r>
          </a:p>
          <a:p>
            <a:pPr marL="231775" indent="-231775">
              <a:lnSpc>
                <a:spcPct val="95000"/>
              </a:lnSpc>
              <a:buSzPct val="90000"/>
              <a:buFont typeface="Arial" panose="020B0604020202020204" pitchFamily="34" charset="0"/>
              <a:buChar char="•"/>
            </a:pPr>
            <a:r>
              <a:rPr lang="en-US" sz="2800" spc="-200" dirty="0">
                <a:latin typeface="Segoe UI" panose="020B0502040204020203" pitchFamily="34" charset="0"/>
                <a:cs typeface="Segoe UI" panose="020B0502040204020203" pitchFamily="34" charset="0"/>
              </a:rPr>
              <a:t>Predict and save images</a:t>
            </a:r>
          </a:p>
          <a:p>
            <a:pPr marL="231775" indent="-231775">
              <a:lnSpc>
                <a:spcPct val="95000"/>
              </a:lnSpc>
              <a:buSzPct val="90000"/>
              <a:buFont typeface="Arial" panose="020B0604020202020204" pitchFamily="34" charset="0"/>
              <a:buChar char="•"/>
            </a:pPr>
            <a:r>
              <a:rPr lang="en-US" sz="2800" spc="-200" dirty="0">
                <a:latin typeface="Segoe UI" panose="020B0502040204020203" pitchFamily="34" charset="0"/>
                <a:cs typeface="Segoe UI" panose="020B0502040204020203" pitchFamily="34" charset="0"/>
              </a:rPr>
              <a:t>Predict image URLs</a:t>
            </a:r>
          </a:p>
          <a:p>
            <a:pPr marL="231775" indent="-231775">
              <a:lnSpc>
                <a:spcPct val="95000"/>
              </a:lnSpc>
              <a:buSzPct val="90000"/>
              <a:buFont typeface="Arial" panose="020B0604020202020204" pitchFamily="34" charset="0"/>
              <a:buChar char="•"/>
            </a:pPr>
            <a:r>
              <a:rPr lang="en-US" sz="2800" spc="-200" dirty="0">
                <a:latin typeface="Segoe UI" panose="020B0502040204020203" pitchFamily="34" charset="0"/>
                <a:cs typeface="Segoe UI" panose="020B0502040204020203" pitchFamily="34" charset="0"/>
              </a:rPr>
              <a:t>Predict and save image URLs</a:t>
            </a:r>
            <a:r>
              <a:rPr lang="en-US" sz="3200" spc="-200" dirty="0">
                <a:latin typeface="Segoe UI" panose="020B0502040204020203" pitchFamily="34" charset="0"/>
                <a:cs typeface="Segoe UI" panose="020B0502040204020203" pitchFamily="34" charset="0"/>
              </a:rPr>
              <a:t> </a:t>
            </a:r>
          </a:p>
          <a:p>
            <a:pPr>
              <a:lnSpc>
                <a:spcPct val="95000"/>
              </a:lnSpc>
              <a:buSzPct val="90000"/>
            </a:pPr>
            <a:endParaRPr lang="en-US" sz="3200" spc="-200" dirty="0">
              <a:solidFill>
                <a:srgbClr val="235888"/>
              </a:solidFill>
              <a:latin typeface="Segoe UI Light" panose="020B0502040204020203" pitchFamily="34" charset="0"/>
              <a:cs typeface="Segoe UI Light" panose="020B0502040204020203" pitchFamily="34" charset="0"/>
            </a:endParaRPr>
          </a:p>
          <a:p>
            <a:pPr>
              <a:lnSpc>
                <a:spcPct val="95000"/>
              </a:lnSpc>
              <a:buSzPct val="90000"/>
            </a:pPr>
            <a:endParaRPr lang="en-US" sz="2400" spc="-200" dirty="0">
              <a:solidFill>
                <a:srgbClr val="235888"/>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070396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Prediction API</a:t>
            </a:r>
          </a:p>
        </p:txBody>
      </p:sp>
      <p:pic>
        <p:nvPicPr>
          <p:cNvPr id="4" name="Picture 3">
            <a:extLst>
              <a:ext uri="{FF2B5EF4-FFF2-40B4-BE49-F238E27FC236}">
                <a16:creationId xmlns:a16="http://schemas.microsoft.com/office/drawing/2014/main" id="{3D48EA42-2B29-4D0D-A0B7-140251C7A157}"/>
              </a:ext>
            </a:extLst>
          </p:cNvPr>
          <p:cNvPicPr>
            <a:picLocks noChangeAspect="1"/>
          </p:cNvPicPr>
          <p:nvPr/>
        </p:nvPicPr>
        <p:blipFill>
          <a:blip r:embed="rId3"/>
          <a:stretch>
            <a:fillRect/>
          </a:stretch>
        </p:blipFill>
        <p:spPr>
          <a:xfrm>
            <a:off x="5817243" y="1933780"/>
            <a:ext cx="4516461" cy="3872432"/>
          </a:xfrm>
          <a:prstGeom prst="rect">
            <a:avLst/>
          </a:prstGeom>
          <a:ln>
            <a:solidFill>
              <a:schemeClr val="dk1"/>
            </a:solidFill>
          </a:ln>
        </p:spPr>
      </p:pic>
      <p:sp>
        <p:nvSpPr>
          <p:cNvPr id="9" name="Content Placeholder 2">
            <a:extLst>
              <a:ext uri="{FF2B5EF4-FFF2-40B4-BE49-F238E27FC236}">
                <a16:creationId xmlns:a16="http://schemas.microsoft.com/office/drawing/2014/main" id="{856316E3-AF8A-4421-93F0-C05F4F2115DF}"/>
              </a:ext>
            </a:extLst>
          </p:cNvPr>
          <p:cNvSpPr txBox="1">
            <a:spLocks/>
          </p:cNvSpPr>
          <p:nvPr/>
        </p:nvSpPr>
        <p:spPr>
          <a:xfrm>
            <a:off x="838199" y="1825625"/>
            <a:ext cx="4363065" cy="38724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After a successful training, the Custom Vision Service can be accessed via an </a:t>
            </a:r>
            <a:r>
              <a:rPr lang="en-US" b="1" dirty="0"/>
              <a:t>endpoint</a:t>
            </a:r>
            <a:r>
              <a:rPr lang="en-US" dirty="0"/>
              <a:t> that references the </a:t>
            </a:r>
            <a:r>
              <a:rPr lang="en-US" b="1" dirty="0"/>
              <a:t>Project Identifier</a:t>
            </a:r>
            <a:r>
              <a:rPr lang="en-US" dirty="0"/>
              <a:t>, as long as the appropriate </a:t>
            </a:r>
            <a:r>
              <a:rPr lang="en-US" b="1" dirty="0"/>
              <a:t>Prediction Key </a:t>
            </a:r>
            <a:r>
              <a:rPr lang="en-US" dirty="0"/>
              <a:t>is passed in the request header.</a:t>
            </a:r>
            <a:endParaRPr lang="en-US" b="1" dirty="0"/>
          </a:p>
        </p:txBody>
      </p:sp>
    </p:spTree>
    <p:extLst>
      <p:ext uri="{BB962C8B-B14F-4D97-AF65-F5344CB8AC3E}">
        <p14:creationId xmlns:p14="http://schemas.microsoft.com/office/powerpoint/2010/main" val="848951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Prediction API REST Concepts</a:t>
            </a:r>
          </a:p>
        </p:txBody>
      </p:sp>
      <p:sp>
        <p:nvSpPr>
          <p:cNvPr id="7" name="Content Placeholder 2"/>
          <p:cNvSpPr>
            <a:spLocks noGrp="1"/>
          </p:cNvSpPr>
          <p:nvPr>
            <p:ph idx="1"/>
          </p:nvPr>
        </p:nvSpPr>
        <p:spPr>
          <a:xfrm>
            <a:off x="838199" y="1825625"/>
            <a:ext cx="4225413" cy="4200826"/>
          </a:xfrm>
        </p:spPr>
        <p:txBody>
          <a:bodyPr>
            <a:normAutofit lnSpcReduction="10000"/>
          </a:bodyPr>
          <a:lstStyle/>
          <a:p>
            <a:pPr marL="0" indent="0">
              <a:buNone/>
            </a:pPr>
            <a:r>
              <a:rPr lang="en-US" dirty="0"/>
              <a:t>All actions related to the Custom Vision Service are accessed via </a:t>
            </a:r>
            <a:r>
              <a:rPr lang="en-US" b="1" dirty="0"/>
              <a:t>standard REST-based methods</a:t>
            </a:r>
            <a:r>
              <a:rPr lang="en-US" dirty="0"/>
              <a:t>, such as GET and POST against an API endpoint, making it simple to use the Prediction API on any platform or with any programming language.</a:t>
            </a:r>
          </a:p>
        </p:txBody>
      </p:sp>
      <p:pic>
        <p:nvPicPr>
          <p:cNvPr id="3" name="Picture 2">
            <a:extLst>
              <a:ext uri="{FF2B5EF4-FFF2-40B4-BE49-F238E27FC236}">
                <a16:creationId xmlns:a16="http://schemas.microsoft.com/office/drawing/2014/main" id="{34978EC9-3509-4865-B46C-6434F2081279}"/>
              </a:ext>
            </a:extLst>
          </p:cNvPr>
          <p:cNvPicPr>
            <a:picLocks noChangeAspect="1"/>
          </p:cNvPicPr>
          <p:nvPr/>
        </p:nvPicPr>
        <p:blipFill>
          <a:blip r:embed="rId3"/>
          <a:stretch>
            <a:fillRect/>
          </a:stretch>
        </p:blipFill>
        <p:spPr>
          <a:xfrm>
            <a:off x="5524605" y="1896756"/>
            <a:ext cx="4986080" cy="3845540"/>
          </a:xfrm>
          <a:prstGeom prst="rect">
            <a:avLst/>
          </a:prstGeom>
          <a:ln>
            <a:solidFill>
              <a:schemeClr val="dk1"/>
            </a:solidFill>
          </a:ln>
        </p:spPr>
      </p:pic>
    </p:spTree>
    <p:extLst>
      <p:ext uri="{BB962C8B-B14F-4D97-AF65-F5344CB8AC3E}">
        <p14:creationId xmlns:p14="http://schemas.microsoft.com/office/powerpoint/2010/main" val="1156989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Hands-On Lab</a:t>
            </a:r>
          </a:p>
        </p:txBody>
      </p:sp>
      <p:sp>
        <p:nvSpPr>
          <p:cNvPr id="5" name="Text Placeholder 4"/>
          <p:cNvSpPr>
            <a:spLocks noGrp="1"/>
          </p:cNvSpPr>
          <p:nvPr>
            <p:ph type="body" idx="1"/>
          </p:nvPr>
        </p:nvSpPr>
        <p:spPr/>
        <p:txBody>
          <a:bodyPr/>
          <a:lstStyle/>
          <a:p>
            <a:r>
              <a:rPr lang="en-US" dirty="0"/>
              <a:t>Custom Vision Service HOL.html</a:t>
            </a:r>
          </a:p>
        </p:txBody>
      </p:sp>
    </p:spTree>
    <p:extLst>
      <p:ext uri="{BB962C8B-B14F-4D97-AF65-F5344CB8AC3E}">
        <p14:creationId xmlns:p14="http://schemas.microsoft.com/office/powerpoint/2010/main" val="33351848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03237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 Vision Service</a:t>
            </a:r>
          </a:p>
        </p:txBody>
      </p:sp>
      <p:sp>
        <p:nvSpPr>
          <p:cNvPr id="3" name="Content Placeholder 2"/>
          <p:cNvSpPr>
            <a:spLocks noGrp="1"/>
          </p:cNvSpPr>
          <p:nvPr>
            <p:ph idx="1"/>
          </p:nvPr>
        </p:nvSpPr>
        <p:spPr>
          <a:xfrm>
            <a:off x="838199" y="1825625"/>
            <a:ext cx="4109185" cy="4200826"/>
          </a:xfrm>
        </p:spPr>
        <p:txBody>
          <a:bodyPr>
            <a:normAutofit lnSpcReduction="10000"/>
          </a:bodyPr>
          <a:lstStyle/>
          <a:p>
            <a:pPr marL="0" indent="0">
              <a:buNone/>
            </a:pPr>
            <a:r>
              <a:rPr lang="en-US" dirty="0"/>
              <a:t>Custom Vision Service leverages the power of machine learning to create and customize state-of-the-art computer vision image recognition models by exposing tools and APIs to build custom image classifiers to training and predict images.</a:t>
            </a:r>
          </a:p>
        </p:txBody>
      </p:sp>
      <p:pic>
        <p:nvPicPr>
          <p:cNvPr id="8" name="Picture 7">
            <a:extLst>
              <a:ext uri="{FF2B5EF4-FFF2-40B4-BE49-F238E27FC236}">
                <a16:creationId xmlns:a16="http://schemas.microsoft.com/office/drawing/2014/main" id="{9237E269-D4FA-478F-8AD7-F4F459942F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1936" y="1943140"/>
            <a:ext cx="6075188" cy="3110642"/>
          </a:xfrm>
          <a:prstGeom prst="rect">
            <a:avLst/>
          </a:prstGeom>
        </p:spPr>
      </p:pic>
    </p:spTree>
    <p:extLst>
      <p:ext uri="{BB962C8B-B14F-4D97-AF65-F5344CB8AC3E}">
        <p14:creationId xmlns:p14="http://schemas.microsoft.com/office/powerpoint/2010/main" val="2718515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Classifiers and Projects</a:t>
            </a:r>
          </a:p>
        </p:txBody>
      </p:sp>
      <p:sp>
        <p:nvSpPr>
          <p:cNvPr id="10" name="Content Placeholder 2">
            <a:extLst>
              <a:ext uri="{FF2B5EF4-FFF2-40B4-BE49-F238E27FC236}">
                <a16:creationId xmlns:a16="http://schemas.microsoft.com/office/drawing/2014/main" id="{E294CC19-311C-4174-B398-C66CD24BE35F}"/>
              </a:ext>
            </a:extLst>
          </p:cNvPr>
          <p:cNvSpPr txBox="1">
            <a:spLocks/>
          </p:cNvSpPr>
          <p:nvPr/>
        </p:nvSpPr>
        <p:spPr>
          <a:xfrm>
            <a:off x="838200" y="1825625"/>
            <a:ext cx="4234314" cy="32565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 </a:t>
            </a:r>
            <a:r>
              <a:rPr lang="en-US" b="1" dirty="0"/>
              <a:t>classifier</a:t>
            </a:r>
            <a:r>
              <a:rPr lang="en-US" dirty="0"/>
              <a:t> is a model you build using Custom Vision Service, by using a few training images. </a:t>
            </a:r>
            <a:r>
              <a:rPr lang="en-US" b="1" dirty="0"/>
              <a:t>Each classifier you build is in its own project</a:t>
            </a:r>
            <a:r>
              <a:rPr lang="en-US" dirty="0"/>
              <a:t>.</a:t>
            </a:r>
          </a:p>
        </p:txBody>
      </p:sp>
      <p:pic>
        <p:nvPicPr>
          <p:cNvPr id="5" name="Picture 4">
            <a:extLst>
              <a:ext uri="{FF2B5EF4-FFF2-40B4-BE49-F238E27FC236}">
                <a16:creationId xmlns:a16="http://schemas.microsoft.com/office/drawing/2014/main" id="{7170C2FE-E5C4-4791-BC70-570433D3A36A}"/>
              </a:ext>
            </a:extLst>
          </p:cNvPr>
          <p:cNvPicPr>
            <a:picLocks noChangeAspect="1"/>
          </p:cNvPicPr>
          <p:nvPr/>
        </p:nvPicPr>
        <p:blipFill>
          <a:blip r:embed="rId3"/>
          <a:stretch>
            <a:fillRect/>
          </a:stretch>
        </p:blipFill>
        <p:spPr>
          <a:xfrm>
            <a:off x="5875695" y="1914115"/>
            <a:ext cx="4752976" cy="2807226"/>
          </a:xfrm>
          <a:prstGeom prst="rect">
            <a:avLst/>
          </a:prstGeom>
          <a:ln>
            <a:solidFill>
              <a:schemeClr val="tx1">
                <a:lumMod val="95000"/>
                <a:lumOff val="5000"/>
              </a:schemeClr>
            </a:solidFill>
          </a:ln>
        </p:spPr>
      </p:pic>
      <p:sp>
        <p:nvSpPr>
          <p:cNvPr id="7" name="Rectangle 6">
            <a:extLst>
              <a:ext uri="{FF2B5EF4-FFF2-40B4-BE49-F238E27FC236}">
                <a16:creationId xmlns:a16="http://schemas.microsoft.com/office/drawing/2014/main" id="{79E9C9CC-893C-417C-B6A9-E5929A193384}"/>
              </a:ext>
            </a:extLst>
          </p:cNvPr>
          <p:cNvSpPr/>
          <p:nvPr/>
        </p:nvSpPr>
        <p:spPr>
          <a:xfrm>
            <a:off x="6656439" y="4856278"/>
            <a:ext cx="3441290" cy="76691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Classifier = Project</a:t>
            </a:r>
          </a:p>
        </p:txBody>
      </p:sp>
    </p:spTree>
    <p:extLst>
      <p:ext uri="{BB962C8B-B14F-4D97-AF65-F5344CB8AC3E}">
        <p14:creationId xmlns:p14="http://schemas.microsoft.com/office/powerpoint/2010/main" val="4075207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Domains</a:t>
            </a:r>
          </a:p>
        </p:txBody>
      </p:sp>
      <p:sp>
        <p:nvSpPr>
          <p:cNvPr id="23" name="Content Placeholder 2">
            <a:extLst>
              <a:ext uri="{FF2B5EF4-FFF2-40B4-BE49-F238E27FC236}">
                <a16:creationId xmlns:a16="http://schemas.microsoft.com/office/drawing/2014/main" id="{862D87DE-2DAC-48E6-8B3E-61790E02E46E}"/>
              </a:ext>
            </a:extLst>
          </p:cNvPr>
          <p:cNvSpPr txBox="1">
            <a:spLocks/>
          </p:cNvSpPr>
          <p:nvPr/>
        </p:nvSpPr>
        <p:spPr>
          <a:xfrm>
            <a:off x="838199" y="1825624"/>
            <a:ext cx="3262163" cy="35746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When you create a project, you select a </a:t>
            </a:r>
            <a:r>
              <a:rPr lang="en-US" b="1" dirty="0"/>
              <a:t>domain</a:t>
            </a:r>
            <a:r>
              <a:rPr lang="en-US" dirty="0"/>
              <a:t> for that project. The domain optimizes a classifier for a specific type of object in your images.</a:t>
            </a:r>
          </a:p>
        </p:txBody>
      </p:sp>
      <p:sp>
        <p:nvSpPr>
          <p:cNvPr id="31" name="Content Placeholder 2">
            <a:extLst>
              <a:ext uri="{FF2B5EF4-FFF2-40B4-BE49-F238E27FC236}">
                <a16:creationId xmlns:a16="http://schemas.microsoft.com/office/drawing/2014/main" id="{61136D4A-D6F7-4DAB-8026-B7498BA4D6D4}"/>
              </a:ext>
            </a:extLst>
          </p:cNvPr>
          <p:cNvSpPr>
            <a:spLocks noGrp="1"/>
          </p:cNvSpPr>
          <p:nvPr>
            <p:ph idx="1"/>
          </p:nvPr>
        </p:nvSpPr>
        <p:spPr>
          <a:xfrm>
            <a:off x="4202230" y="1812823"/>
            <a:ext cx="6862812" cy="4257542"/>
          </a:xfrm>
        </p:spPr>
        <p:txBody>
          <a:bodyPr>
            <a:normAutofit fontScale="92500" lnSpcReduction="20000"/>
          </a:bodyPr>
          <a:lstStyle/>
          <a:p>
            <a:pPr marL="687388" indent="-342900"/>
            <a:r>
              <a:rPr lang="en-US" b="1" dirty="0"/>
              <a:t>Food</a:t>
            </a:r>
            <a:br>
              <a:rPr lang="en-US" dirty="0"/>
            </a:br>
            <a:r>
              <a:rPr lang="en-US" dirty="0"/>
              <a:t>Optimized for dishes you would see on a restaurant menu.</a:t>
            </a:r>
          </a:p>
          <a:p>
            <a:pPr marL="687388" indent="-342900"/>
            <a:r>
              <a:rPr lang="en-US" b="1" dirty="0"/>
              <a:t>Landmark</a:t>
            </a:r>
            <a:br>
              <a:rPr lang="en-US" dirty="0"/>
            </a:br>
            <a:r>
              <a:rPr lang="en-US" dirty="0"/>
              <a:t>Optimized for recognizable landmarks, both natural and artificial.</a:t>
            </a:r>
          </a:p>
          <a:p>
            <a:pPr marL="687388" indent="-342900"/>
            <a:r>
              <a:rPr lang="en-US" b="1" dirty="0"/>
              <a:t>Retail</a:t>
            </a:r>
            <a:br>
              <a:rPr lang="en-US" dirty="0"/>
            </a:br>
            <a:r>
              <a:rPr lang="en-US" dirty="0"/>
              <a:t>Optimized for classifying images in a shopping catalog or shopping website.</a:t>
            </a:r>
          </a:p>
          <a:p>
            <a:pPr marL="687388" indent="-342900"/>
            <a:r>
              <a:rPr lang="en-US" b="1" dirty="0"/>
              <a:t>Adult</a:t>
            </a:r>
            <a:br>
              <a:rPr lang="en-US" dirty="0"/>
            </a:br>
            <a:r>
              <a:rPr lang="en-US" dirty="0"/>
              <a:t>Optimized to better define between adult content and non-adult content.</a:t>
            </a:r>
          </a:p>
        </p:txBody>
      </p:sp>
    </p:spTree>
    <p:extLst>
      <p:ext uri="{BB962C8B-B14F-4D97-AF65-F5344CB8AC3E}">
        <p14:creationId xmlns:p14="http://schemas.microsoft.com/office/powerpoint/2010/main" val="3030920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Images</a:t>
            </a:r>
          </a:p>
        </p:txBody>
      </p:sp>
      <p:sp>
        <p:nvSpPr>
          <p:cNvPr id="8" name="Content Placeholder 2">
            <a:extLst>
              <a:ext uri="{FF2B5EF4-FFF2-40B4-BE49-F238E27FC236}">
                <a16:creationId xmlns:a16="http://schemas.microsoft.com/office/drawing/2014/main" id="{5C3C103A-1E86-4635-994D-D02FF0C7A3B2}"/>
              </a:ext>
            </a:extLst>
          </p:cNvPr>
          <p:cNvSpPr txBox="1">
            <a:spLocks/>
          </p:cNvSpPr>
          <p:nvPr/>
        </p:nvSpPr>
        <p:spPr>
          <a:xfrm>
            <a:off x="838199" y="1825624"/>
            <a:ext cx="4264743" cy="42310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To create a high precision classifier, Custom Vision Service needs several </a:t>
            </a:r>
            <a:r>
              <a:rPr lang="en-US" b="1" dirty="0"/>
              <a:t>training images</a:t>
            </a:r>
            <a:r>
              <a:rPr lang="en-US" dirty="0"/>
              <a:t>. A training image is a photograph of the image you want Custom Vision Service to classify.</a:t>
            </a:r>
          </a:p>
        </p:txBody>
      </p:sp>
      <p:pic>
        <p:nvPicPr>
          <p:cNvPr id="4" name="Picture 3">
            <a:extLst>
              <a:ext uri="{FF2B5EF4-FFF2-40B4-BE49-F238E27FC236}">
                <a16:creationId xmlns:a16="http://schemas.microsoft.com/office/drawing/2014/main" id="{6452BC26-EAD6-48A1-8013-5E8EAA58F996}"/>
              </a:ext>
            </a:extLst>
          </p:cNvPr>
          <p:cNvPicPr>
            <a:picLocks noChangeAspect="1"/>
          </p:cNvPicPr>
          <p:nvPr/>
        </p:nvPicPr>
        <p:blipFill>
          <a:blip r:embed="rId3"/>
          <a:stretch>
            <a:fillRect/>
          </a:stretch>
        </p:blipFill>
        <p:spPr>
          <a:xfrm>
            <a:off x="5703184" y="3438115"/>
            <a:ext cx="4935320" cy="2491218"/>
          </a:xfrm>
          <a:prstGeom prst="rect">
            <a:avLst/>
          </a:prstGeom>
          <a:ln>
            <a:solidFill>
              <a:schemeClr val="tx1">
                <a:lumMod val="95000"/>
                <a:lumOff val="5000"/>
              </a:schemeClr>
            </a:solidFill>
          </a:ln>
        </p:spPr>
      </p:pic>
      <p:pic>
        <p:nvPicPr>
          <p:cNvPr id="5" name="Graphic 4">
            <a:extLst>
              <a:ext uri="{FF2B5EF4-FFF2-40B4-BE49-F238E27FC236}">
                <a16:creationId xmlns:a16="http://schemas.microsoft.com/office/drawing/2014/main" id="{7EC7208A-C173-4BB1-8DE4-534AD0F9A0F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1819" y="1690688"/>
            <a:ext cx="1291868" cy="1710660"/>
          </a:xfrm>
          <a:prstGeom prst="rect">
            <a:avLst/>
          </a:prstGeom>
        </p:spPr>
      </p:pic>
    </p:spTree>
    <p:extLst>
      <p:ext uri="{BB962C8B-B14F-4D97-AF65-F5344CB8AC3E}">
        <p14:creationId xmlns:p14="http://schemas.microsoft.com/office/powerpoint/2010/main" val="2521880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Iteration</a:t>
            </a:r>
          </a:p>
        </p:txBody>
      </p:sp>
      <p:sp>
        <p:nvSpPr>
          <p:cNvPr id="4" name="Content Placeholder 2"/>
          <p:cNvSpPr txBox="1">
            <a:spLocks/>
          </p:cNvSpPr>
          <p:nvPr/>
        </p:nvSpPr>
        <p:spPr>
          <a:xfrm>
            <a:off x="838200" y="1550322"/>
            <a:ext cx="10515600" cy="9875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6" name="Picture 5">
            <a:extLst>
              <a:ext uri="{FF2B5EF4-FFF2-40B4-BE49-F238E27FC236}">
                <a16:creationId xmlns:a16="http://schemas.microsoft.com/office/drawing/2014/main" id="{2CC344C0-EE16-4648-8E30-D6FFCDA3D328}"/>
              </a:ext>
            </a:extLst>
          </p:cNvPr>
          <p:cNvPicPr>
            <a:picLocks noChangeAspect="1"/>
          </p:cNvPicPr>
          <p:nvPr/>
        </p:nvPicPr>
        <p:blipFill>
          <a:blip r:embed="rId3"/>
          <a:stretch>
            <a:fillRect/>
          </a:stretch>
        </p:blipFill>
        <p:spPr>
          <a:xfrm>
            <a:off x="4486946" y="1825625"/>
            <a:ext cx="1976451" cy="3991354"/>
          </a:xfrm>
          <a:prstGeom prst="rect">
            <a:avLst/>
          </a:prstGeom>
          <a:ln>
            <a:solidFill>
              <a:srgbClr val="212121"/>
            </a:solidFill>
          </a:ln>
        </p:spPr>
      </p:pic>
      <p:sp>
        <p:nvSpPr>
          <p:cNvPr id="9" name="Content Placeholder 2">
            <a:extLst>
              <a:ext uri="{FF2B5EF4-FFF2-40B4-BE49-F238E27FC236}">
                <a16:creationId xmlns:a16="http://schemas.microsoft.com/office/drawing/2014/main" id="{74FFC091-BCFB-43B4-9F3E-6947FAC32F0C}"/>
              </a:ext>
            </a:extLst>
          </p:cNvPr>
          <p:cNvSpPr txBox="1">
            <a:spLocks/>
          </p:cNvSpPr>
          <p:nvPr/>
        </p:nvSpPr>
        <p:spPr>
          <a:xfrm>
            <a:off x="838200" y="1825625"/>
            <a:ext cx="2711245" cy="32565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Every time you Train or re-train your classifier, you create a new </a:t>
            </a:r>
            <a:r>
              <a:rPr lang="en-US" b="1" dirty="0"/>
              <a:t>iteration</a:t>
            </a:r>
            <a:r>
              <a:rPr lang="en-US" dirty="0"/>
              <a:t> of your model.</a:t>
            </a:r>
          </a:p>
        </p:txBody>
      </p:sp>
      <p:pic>
        <p:nvPicPr>
          <p:cNvPr id="10" name="Picture 9">
            <a:extLst>
              <a:ext uri="{FF2B5EF4-FFF2-40B4-BE49-F238E27FC236}">
                <a16:creationId xmlns:a16="http://schemas.microsoft.com/office/drawing/2014/main" id="{5C4C034B-D085-4620-BA46-6F9991E7E06A}"/>
              </a:ext>
            </a:extLst>
          </p:cNvPr>
          <p:cNvPicPr>
            <a:picLocks noChangeAspect="1"/>
          </p:cNvPicPr>
          <p:nvPr/>
        </p:nvPicPr>
        <p:blipFill>
          <a:blip r:embed="rId4"/>
          <a:stretch>
            <a:fillRect/>
          </a:stretch>
        </p:blipFill>
        <p:spPr>
          <a:xfrm>
            <a:off x="5848791" y="2260416"/>
            <a:ext cx="5677290" cy="3393133"/>
          </a:xfrm>
          <a:prstGeom prst="rect">
            <a:avLst/>
          </a:prstGeom>
          <a:ln>
            <a:solidFill>
              <a:srgbClr val="212121"/>
            </a:solidFill>
          </a:ln>
        </p:spPr>
      </p:pic>
      <p:grpSp>
        <p:nvGrpSpPr>
          <p:cNvPr id="11" name="Group 10">
            <a:extLst>
              <a:ext uri="{FF2B5EF4-FFF2-40B4-BE49-F238E27FC236}">
                <a16:creationId xmlns:a16="http://schemas.microsoft.com/office/drawing/2014/main" id="{385CF839-4469-4945-854D-2241AB22B3B7}"/>
              </a:ext>
            </a:extLst>
          </p:cNvPr>
          <p:cNvGrpSpPr/>
          <p:nvPr/>
        </p:nvGrpSpPr>
        <p:grpSpPr>
          <a:xfrm rot="10800000" flipH="1">
            <a:off x="5475171" y="3663821"/>
            <a:ext cx="838200" cy="863738"/>
            <a:chOff x="5871397" y="3035339"/>
            <a:chExt cx="1219200" cy="1219200"/>
          </a:xfrm>
        </p:grpSpPr>
        <p:sp>
          <p:nvSpPr>
            <p:cNvPr id="12" name="Oval 11">
              <a:extLst>
                <a:ext uri="{FF2B5EF4-FFF2-40B4-BE49-F238E27FC236}">
                  <a16:creationId xmlns:a16="http://schemas.microsoft.com/office/drawing/2014/main" id="{EF374507-9B5D-4752-8249-61D332F7B0F6}"/>
                </a:ext>
              </a:extLst>
            </p:cNvPr>
            <p:cNvSpPr/>
            <p:nvPr/>
          </p:nvSpPr>
          <p:spPr bwMode="auto">
            <a:xfrm>
              <a:off x="5871397" y="3035339"/>
              <a:ext cx="1219200" cy="1219200"/>
            </a:xfrm>
            <a:prstGeom prst="ellipse">
              <a:avLst/>
            </a:prstGeom>
            <a:solidFill>
              <a:srgbClr val="5095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600" dirty="0">
                <a:gradFill>
                  <a:gsLst>
                    <a:gs pos="0">
                      <a:srgbClr val="FFFFFF"/>
                    </a:gs>
                    <a:gs pos="100000">
                      <a:srgbClr val="FFFFFF"/>
                    </a:gs>
                  </a:gsLst>
                  <a:lin ang="5400000" scaled="0"/>
                </a:gradFill>
                <a:latin typeface="Segoe MDL2 Assets" panose="050A0102010101010101" pitchFamily="18" charset="0"/>
                <a:ea typeface="Segoe UI" pitchFamily="34" charset="0"/>
                <a:cs typeface="Segoe UI" pitchFamily="34" charset="0"/>
              </a:endParaRPr>
            </a:p>
          </p:txBody>
        </p:sp>
        <p:pic>
          <p:nvPicPr>
            <p:cNvPr id="13" name="Picture 12">
              <a:extLst>
                <a:ext uri="{FF2B5EF4-FFF2-40B4-BE49-F238E27FC236}">
                  <a16:creationId xmlns:a16="http://schemas.microsoft.com/office/drawing/2014/main" id="{4B4E2DD2-8F11-4BD1-9342-2186863C9565}"/>
                </a:ext>
              </a:extLst>
            </p:cNvPr>
            <p:cNvPicPr>
              <a:picLocks noChangeAspect="1"/>
            </p:cNvPicPr>
            <p:nvPr/>
          </p:nvPicPr>
          <p:blipFill>
            <a:blip r:embed="rId5"/>
            <a:stretch>
              <a:fillRect/>
            </a:stretch>
          </p:blipFill>
          <p:spPr>
            <a:xfrm>
              <a:off x="6284239" y="3206553"/>
              <a:ext cx="543598" cy="876771"/>
            </a:xfrm>
            <a:prstGeom prst="rect">
              <a:avLst/>
            </a:prstGeom>
          </p:spPr>
        </p:pic>
      </p:grpSp>
    </p:spTree>
    <p:extLst>
      <p:ext uri="{BB962C8B-B14F-4D97-AF65-F5344CB8AC3E}">
        <p14:creationId xmlns:p14="http://schemas.microsoft.com/office/powerpoint/2010/main" val="872393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Terms</a:t>
            </a:r>
          </a:p>
        </p:txBody>
      </p:sp>
      <p:sp>
        <p:nvSpPr>
          <p:cNvPr id="6" name="Content Placeholder 2">
            <a:extLst>
              <a:ext uri="{FF2B5EF4-FFF2-40B4-BE49-F238E27FC236}">
                <a16:creationId xmlns:a16="http://schemas.microsoft.com/office/drawing/2014/main" id="{75987154-C6A7-45B6-BEEA-F8094512D3EE}"/>
              </a:ext>
            </a:extLst>
          </p:cNvPr>
          <p:cNvSpPr>
            <a:spLocks noGrp="1"/>
          </p:cNvSpPr>
          <p:nvPr>
            <p:ph idx="1"/>
          </p:nvPr>
        </p:nvSpPr>
        <p:spPr>
          <a:xfrm>
            <a:off x="5066071" y="1834997"/>
            <a:ext cx="10164097" cy="2507686"/>
          </a:xfrm>
        </p:spPr>
        <p:txBody>
          <a:bodyPr>
            <a:normAutofit/>
          </a:bodyPr>
          <a:lstStyle/>
          <a:p>
            <a:pPr marL="344488" indent="0">
              <a:buNone/>
            </a:pPr>
            <a:br>
              <a:rPr lang="en-US" dirty="0"/>
            </a:br>
            <a:endParaRPr lang="en-US" dirty="0"/>
          </a:p>
        </p:txBody>
      </p:sp>
      <p:sp>
        <p:nvSpPr>
          <p:cNvPr id="9" name="Content Placeholder 2">
            <a:extLst>
              <a:ext uri="{FF2B5EF4-FFF2-40B4-BE49-F238E27FC236}">
                <a16:creationId xmlns:a16="http://schemas.microsoft.com/office/drawing/2014/main" id="{6E98B5AA-4583-4F3F-ACF1-25AEA584380B}"/>
              </a:ext>
            </a:extLst>
          </p:cNvPr>
          <p:cNvSpPr txBox="1">
            <a:spLocks/>
          </p:cNvSpPr>
          <p:nvPr/>
        </p:nvSpPr>
        <p:spPr>
          <a:xfrm>
            <a:off x="838199" y="1786297"/>
            <a:ext cx="10685203" cy="1994207"/>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Precision</a:t>
            </a:r>
            <a:br>
              <a:rPr lang="en-US" dirty="0"/>
            </a:br>
            <a:r>
              <a:rPr lang="en-US" dirty="0"/>
              <a:t>When you classify an image, how likely is your classifier to correctly classify the image? Out of all images used to train the classifier (Picasso, Rembrandt, and Pollock), what percent did the model get correct? 99 correct tags out of 100 images gives a Precision of 99%.</a:t>
            </a:r>
          </a:p>
        </p:txBody>
      </p:sp>
      <p:sp>
        <p:nvSpPr>
          <p:cNvPr id="11" name="Content Placeholder 2">
            <a:extLst>
              <a:ext uri="{FF2B5EF4-FFF2-40B4-BE49-F238E27FC236}">
                <a16:creationId xmlns:a16="http://schemas.microsoft.com/office/drawing/2014/main" id="{AAA1BFFF-46B8-4422-8251-C5EF2E11B24B}"/>
              </a:ext>
            </a:extLst>
          </p:cNvPr>
          <p:cNvSpPr txBox="1">
            <a:spLocks/>
          </p:cNvSpPr>
          <p:nvPr/>
        </p:nvSpPr>
        <p:spPr>
          <a:xfrm>
            <a:off x="838198" y="3924813"/>
            <a:ext cx="10685205" cy="209252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Recall</a:t>
            </a:r>
            <a:br>
              <a:rPr lang="en-US" b="1" dirty="0"/>
            </a:br>
            <a:r>
              <a:rPr lang="en-US" dirty="0"/>
              <a:t>Out of all images that should have been classified correctly, how many did your classifier identify correctly? A Recall of 100% would mean, if there were 12 Picasso paintings in the images used to train the classifier, 12 Picasso paintings were found by the classifier.</a:t>
            </a:r>
            <a:br>
              <a:rPr lang="en-US" b="1" dirty="0"/>
            </a:br>
            <a:endParaRPr lang="en-US" b="1" dirty="0"/>
          </a:p>
        </p:txBody>
      </p:sp>
    </p:spTree>
    <p:extLst>
      <p:ext uri="{BB962C8B-B14F-4D97-AF65-F5344CB8AC3E}">
        <p14:creationId xmlns:p14="http://schemas.microsoft.com/office/powerpoint/2010/main" val="3563181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6C5F48D-CC5A-415A-9373-5B0AF11C70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5436" y="1825625"/>
            <a:ext cx="3132093" cy="4022487"/>
          </a:xfrm>
          <a:prstGeom prst="rect">
            <a:avLst/>
          </a:prstGeom>
          <a:ln>
            <a:solidFill>
              <a:srgbClr val="212121"/>
            </a:solidFill>
          </a:ln>
        </p:spPr>
      </p:pic>
      <p:sp>
        <p:nvSpPr>
          <p:cNvPr id="2" name="Title 1"/>
          <p:cNvSpPr>
            <a:spLocks noGrp="1"/>
          </p:cNvSpPr>
          <p:nvPr>
            <p:ph type="title"/>
          </p:nvPr>
        </p:nvSpPr>
        <p:spPr/>
        <p:txBody>
          <a:bodyPr/>
          <a:lstStyle/>
          <a:p>
            <a:r>
              <a:rPr lang="en-US" dirty="0"/>
              <a:t>Building a Classifier</a:t>
            </a:r>
          </a:p>
        </p:txBody>
      </p:sp>
      <p:sp>
        <p:nvSpPr>
          <p:cNvPr id="3" name="Content Placeholder 2"/>
          <p:cNvSpPr>
            <a:spLocks noGrp="1"/>
          </p:cNvSpPr>
          <p:nvPr>
            <p:ph idx="1"/>
          </p:nvPr>
        </p:nvSpPr>
        <p:spPr>
          <a:xfrm>
            <a:off x="838200" y="1825625"/>
            <a:ext cx="4618703" cy="3296982"/>
          </a:xfrm>
        </p:spPr>
        <p:txBody>
          <a:bodyPr>
            <a:normAutofit/>
          </a:bodyPr>
          <a:lstStyle/>
          <a:p>
            <a:pPr marL="687388" indent="-342900"/>
            <a:r>
              <a:rPr lang="en-US" dirty="0"/>
              <a:t>Create a project</a:t>
            </a:r>
          </a:p>
          <a:p>
            <a:pPr marL="687388" indent="-342900"/>
            <a:r>
              <a:rPr lang="en-US" dirty="0"/>
              <a:t>Select a domain</a:t>
            </a:r>
          </a:p>
          <a:p>
            <a:pPr marL="687388" indent="-342900"/>
            <a:r>
              <a:rPr lang="en-US" dirty="0"/>
              <a:t>Add images</a:t>
            </a:r>
          </a:p>
          <a:p>
            <a:pPr marL="687388" indent="-342900"/>
            <a:r>
              <a:rPr lang="en-US" dirty="0"/>
              <a:t>Assign tags to images</a:t>
            </a:r>
          </a:p>
          <a:p>
            <a:pPr marL="687388" indent="-342900"/>
            <a:r>
              <a:rPr lang="en-US" dirty="0"/>
              <a:t>Train the classifier</a:t>
            </a:r>
          </a:p>
          <a:p>
            <a:pPr marL="687388" indent="-342900"/>
            <a:r>
              <a:rPr lang="en-US" dirty="0"/>
              <a:t>Evaluate the classifier</a:t>
            </a:r>
          </a:p>
          <a:p>
            <a:pPr marL="687388" indent="-342900"/>
            <a:endParaRPr lang="en-US" dirty="0"/>
          </a:p>
        </p:txBody>
      </p:sp>
      <p:pic>
        <p:nvPicPr>
          <p:cNvPr id="6" name="Picture 5">
            <a:extLst>
              <a:ext uri="{FF2B5EF4-FFF2-40B4-BE49-F238E27FC236}">
                <a16:creationId xmlns:a16="http://schemas.microsoft.com/office/drawing/2014/main" id="{02BEE101-D8AC-4C1B-A997-BC449937D9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7045" y="4743860"/>
            <a:ext cx="3333136" cy="1549518"/>
          </a:xfrm>
          <a:prstGeom prst="rect">
            <a:avLst/>
          </a:prstGeom>
          <a:ln>
            <a:solidFill>
              <a:srgbClr val="212121"/>
            </a:solidFill>
          </a:ln>
        </p:spPr>
      </p:pic>
      <p:grpSp>
        <p:nvGrpSpPr>
          <p:cNvPr id="7" name="Group 6">
            <a:extLst>
              <a:ext uri="{FF2B5EF4-FFF2-40B4-BE49-F238E27FC236}">
                <a16:creationId xmlns:a16="http://schemas.microsoft.com/office/drawing/2014/main" id="{23E70FC1-F9EC-45E6-9848-A54C99150484}"/>
              </a:ext>
            </a:extLst>
          </p:cNvPr>
          <p:cNvGrpSpPr/>
          <p:nvPr/>
        </p:nvGrpSpPr>
        <p:grpSpPr>
          <a:xfrm rot="16200000" flipH="1">
            <a:off x="8306033" y="4177054"/>
            <a:ext cx="838200" cy="863738"/>
            <a:chOff x="5871397" y="3035339"/>
            <a:chExt cx="1219200" cy="1219200"/>
          </a:xfrm>
        </p:grpSpPr>
        <p:sp>
          <p:nvSpPr>
            <p:cNvPr id="8" name="Oval 7">
              <a:extLst>
                <a:ext uri="{FF2B5EF4-FFF2-40B4-BE49-F238E27FC236}">
                  <a16:creationId xmlns:a16="http://schemas.microsoft.com/office/drawing/2014/main" id="{4987B655-F51E-488D-9E13-9BCC0A2C0655}"/>
                </a:ext>
              </a:extLst>
            </p:cNvPr>
            <p:cNvSpPr/>
            <p:nvPr/>
          </p:nvSpPr>
          <p:spPr bwMode="auto">
            <a:xfrm>
              <a:off x="5871397" y="3035339"/>
              <a:ext cx="1219200" cy="1219200"/>
            </a:xfrm>
            <a:prstGeom prst="ellipse">
              <a:avLst/>
            </a:prstGeom>
            <a:solidFill>
              <a:srgbClr val="5095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600" dirty="0">
                <a:gradFill>
                  <a:gsLst>
                    <a:gs pos="0">
                      <a:srgbClr val="FFFFFF"/>
                    </a:gs>
                    <a:gs pos="100000">
                      <a:srgbClr val="FFFFFF"/>
                    </a:gs>
                  </a:gsLst>
                  <a:lin ang="5400000" scaled="0"/>
                </a:gradFill>
                <a:latin typeface="Segoe MDL2 Assets" panose="050A0102010101010101" pitchFamily="18" charset="0"/>
                <a:ea typeface="Segoe UI" pitchFamily="34" charset="0"/>
                <a:cs typeface="Segoe UI" pitchFamily="34" charset="0"/>
              </a:endParaRPr>
            </a:p>
          </p:txBody>
        </p:sp>
        <p:pic>
          <p:nvPicPr>
            <p:cNvPr id="9" name="Picture 8">
              <a:extLst>
                <a:ext uri="{FF2B5EF4-FFF2-40B4-BE49-F238E27FC236}">
                  <a16:creationId xmlns:a16="http://schemas.microsoft.com/office/drawing/2014/main" id="{BA2BDF52-9C5C-42F8-8E23-537B95386C93}"/>
                </a:ext>
              </a:extLst>
            </p:cNvPr>
            <p:cNvPicPr>
              <a:picLocks noChangeAspect="1"/>
            </p:cNvPicPr>
            <p:nvPr/>
          </p:nvPicPr>
          <p:blipFill>
            <a:blip r:embed="rId5"/>
            <a:stretch>
              <a:fillRect/>
            </a:stretch>
          </p:blipFill>
          <p:spPr>
            <a:xfrm>
              <a:off x="6284239" y="3206553"/>
              <a:ext cx="543598" cy="876771"/>
            </a:xfrm>
            <a:prstGeom prst="rect">
              <a:avLst/>
            </a:prstGeom>
          </p:spPr>
        </p:pic>
      </p:grpSp>
    </p:spTree>
    <p:extLst>
      <p:ext uri="{BB962C8B-B14F-4D97-AF65-F5344CB8AC3E}">
        <p14:creationId xmlns:p14="http://schemas.microsoft.com/office/powerpoint/2010/main" val="3754122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Improving a Classifier</a:t>
            </a:r>
          </a:p>
        </p:txBody>
      </p:sp>
      <p:sp>
        <p:nvSpPr>
          <p:cNvPr id="9" name="Content Placeholder 2">
            <a:extLst>
              <a:ext uri="{FF2B5EF4-FFF2-40B4-BE49-F238E27FC236}">
                <a16:creationId xmlns:a16="http://schemas.microsoft.com/office/drawing/2014/main" id="{47DA5565-86F1-4417-AD8D-36E675EF0323}"/>
              </a:ext>
            </a:extLst>
          </p:cNvPr>
          <p:cNvSpPr txBox="1">
            <a:spLocks/>
          </p:cNvSpPr>
          <p:nvPr/>
        </p:nvSpPr>
        <p:spPr>
          <a:xfrm>
            <a:off x="838199" y="1825625"/>
            <a:ext cx="6152535" cy="420082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The best way to have a quality classifier is to </a:t>
            </a:r>
            <a:r>
              <a:rPr lang="en-US" b="1" dirty="0"/>
              <a:t>add more varied tagged images</a:t>
            </a:r>
            <a:r>
              <a:rPr lang="en-US" dirty="0"/>
              <a:t> (different backgrounds, angles, object size, groups of photos, and variants of types.) Always to train your classifier after you have added more images. </a:t>
            </a:r>
            <a:r>
              <a:rPr lang="en-US" b="1" dirty="0"/>
              <a:t>Include images that are representative of what your classifier will encounter in the real world.</a:t>
            </a:r>
            <a:r>
              <a:rPr lang="en-US" dirty="0"/>
              <a:t> Photos in context are better than photos of objects in front of neutral backgrounds, for example.</a:t>
            </a:r>
          </a:p>
        </p:txBody>
      </p:sp>
      <p:pic>
        <p:nvPicPr>
          <p:cNvPr id="10" name="Picture 9">
            <a:extLst>
              <a:ext uri="{FF2B5EF4-FFF2-40B4-BE49-F238E27FC236}">
                <a16:creationId xmlns:a16="http://schemas.microsoft.com/office/drawing/2014/main" id="{0224EEF1-118B-4858-B833-9F4CC4781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7112" y="1993342"/>
            <a:ext cx="3163296" cy="2986002"/>
          </a:xfrm>
          <a:prstGeom prst="rect">
            <a:avLst/>
          </a:prstGeom>
          <a:ln>
            <a:solidFill>
              <a:srgbClr val="212121"/>
            </a:solidFill>
          </a:ln>
        </p:spPr>
      </p:pic>
    </p:spTree>
    <p:extLst>
      <p:ext uri="{BB962C8B-B14F-4D97-AF65-F5344CB8AC3E}">
        <p14:creationId xmlns:p14="http://schemas.microsoft.com/office/powerpoint/2010/main" val="2442233582"/>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9CC3E5"/>
      </a:accent1>
      <a:accent2>
        <a:srgbClr val="2E75B5"/>
      </a:accent2>
      <a:accent3>
        <a:srgbClr val="1E4E79"/>
      </a:accent3>
      <a:accent4>
        <a:srgbClr val="FFC000"/>
      </a:accent4>
      <a:accent5>
        <a:srgbClr val="4472C4"/>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lumMod val="75000"/>
          </a:schemeClr>
        </a:solidFill>
        <a:ln>
          <a:noFill/>
        </a:ln>
      </a:spPr>
      <a:bodyPr rtlCol="0" anchor="ct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11246</TotalTime>
  <Words>1318</Words>
  <Application>Microsoft Office PowerPoint</Application>
  <PresentationFormat>Widescreen</PresentationFormat>
  <Paragraphs>97</Paragraphs>
  <Slides>15</Slides>
  <Notes>13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15</vt:i4>
      </vt:variant>
    </vt:vector>
  </HeadingPairs>
  <TitlesOfParts>
    <vt:vector size="26" baseType="lpstr">
      <vt:lpstr>Arial</vt:lpstr>
      <vt:lpstr>Calibri</vt:lpstr>
      <vt:lpstr>Consolas</vt:lpstr>
      <vt:lpstr>Lucida Console</vt:lpstr>
      <vt:lpstr>Segoe MDL2 Assets</vt:lpstr>
      <vt:lpstr>Segoe UI</vt:lpstr>
      <vt:lpstr>Segoe UI Light</vt:lpstr>
      <vt:lpstr>Segoe UI Semibold</vt:lpstr>
      <vt:lpstr>Wingdings</vt:lpstr>
      <vt:lpstr>Office Theme</vt:lpstr>
      <vt:lpstr>1_MS1444_Windows Azure Template 16x9_r08a</vt:lpstr>
      <vt:lpstr>Custom Vision Service</vt:lpstr>
      <vt:lpstr>Custom Vision Service</vt:lpstr>
      <vt:lpstr>Classifiers and Projects</vt:lpstr>
      <vt:lpstr>Domains</vt:lpstr>
      <vt:lpstr>Training Images</vt:lpstr>
      <vt:lpstr>Iteration</vt:lpstr>
      <vt:lpstr>Important Terms</vt:lpstr>
      <vt:lpstr>Building a Classifier</vt:lpstr>
      <vt:lpstr>Improving a Classifier</vt:lpstr>
      <vt:lpstr>Testing a Model</vt:lpstr>
      <vt:lpstr>Commonly Used APIs</vt:lpstr>
      <vt:lpstr>Using the Prediction API</vt:lpstr>
      <vt:lpstr>Prediction API REST Concepts</vt:lpstr>
      <vt:lpstr>Hands-On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Microsoft Power BI to Explore and Visualize Data</dc:title>
  <dc:creator>scott@liquiddaffodil.com</dc:creator>
  <cp:lastModifiedBy>Scott Peterson</cp:lastModifiedBy>
  <cp:revision>318</cp:revision>
  <dcterms:created xsi:type="dcterms:W3CDTF">2016-04-21T18:51:19Z</dcterms:created>
  <dcterms:modified xsi:type="dcterms:W3CDTF">2017-08-10T12:56:08Z</dcterms:modified>
</cp:coreProperties>
</file>

<file path=docProps/thumbnail.jpeg>
</file>